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Fira Sans Medium"/>
      <p:regular r:id="rId41"/>
      <p:bold r:id="rId42"/>
      <p:italic r:id="rId43"/>
      <p:boldItalic r:id="rId44"/>
    </p:embeddedFont>
    <p:embeddedFont>
      <p:font typeface="Fira Sans ExtraBold"/>
      <p:bold r:id="rId45"/>
      <p:boldItalic r:id="rId46"/>
    </p:embeddedFont>
    <p:embeddedFont>
      <p:font typeface="Fira Sans SemiBold"/>
      <p:regular r:id="rId47"/>
      <p:bold r:id="rId48"/>
      <p:italic r:id="rId49"/>
      <p:boldItalic r:id="rId50"/>
    </p:embeddedFont>
    <p:embeddedFont>
      <p:font typeface="Fira Sans"/>
      <p:regular r:id="rId51"/>
      <p:bold r:id="rId52"/>
      <p:italic r:id="rId53"/>
      <p:boldItalic r:id="rId54"/>
    </p:embeddedFont>
    <p:embeddedFont>
      <p:font typeface="Fira Sans Extra Condensed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69">
          <p15:clr>
            <a:srgbClr val="EA4335"/>
          </p15:clr>
        </p15:guide>
        <p15:guide id="4" orient="horz" pos="2143">
          <p15:clr>
            <a:srgbClr val="EA4335"/>
          </p15:clr>
        </p15:guide>
        <p15:guide id="5" orient="horz" pos="553">
          <p15:clr>
            <a:srgbClr val="9AA0A6"/>
          </p15:clr>
        </p15:guide>
        <p15:guide id="6" pos="3168">
          <p15:clr>
            <a:srgbClr val="747775"/>
          </p15:clr>
        </p15:guide>
        <p15:guide id="7" pos="2556">
          <p15:clr>
            <a:srgbClr val="747775"/>
          </p15:clr>
        </p15:guide>
        <p15:guide id="8" pos="313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DBF1B8-AF6F-4FCF-AE0A-169DBDD4E6F7}">
  <a:tblStyle styleId="{CBDBF1B8-AF6F-4FCF-AE0A-169DBDD4E6F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091D698-EF8D-4747-A3B9-191E11913F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69"/>
        <p:guide pos="2143" orient="horz"/>
        <p:guide pos="553" orient="horz"/>
        <p:guide pos="3168"/>
        <p:guide pos="2556"/>
        <p:guide pos="31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FiraSansMedium-bold.fntdata"/><Relationship Id="rId41" Type="http://schemas.openxmlformats.org/officeDocument/2006/relationships/font" Target="fonts/FiraSansMedium-regular.fntdata"/><Relationship Id="rId44" Type="http://schemas.openxmlformats.org/officeDocument/2006/relationships/font" Target="fonts/FiraSansMedium-boldItalic.fntdata"/><Relationship Id="rId43" Type="http://schemas.openxmlformats.org/officeDocument/2006/relationships/font" Target="fonts/FiraSansMedium-italic.fntdata"/><Relationship Id="rId46" Type="http://schemas.openxmlformats.org/officeDocument/2006/relationships/font" Target="fonts/FiraSansExtraBold-boldItalic.fntdata"/><Relationship Id="rId45" Type="http://schemas.openxmlformats.org/officeDocument/2006/relationships/font" Target="fonts/Fira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SemiBold-bold.fntdata"/><Relationship Id="rId47" Type="http://schemas.openxmlformats.org/officeDocument/2006/relationships/font" Target="fonts/FiraSansSemiBold-regular.fntdata"/><Relationship Id="rId49" Type="http://schemas.openxmlformats.org/officeDocument/2006/relationships/font" Target="fonts/FiraSans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-regular.fntdata"/><Relationship Id="rId50" Type="http://schemas.openxmlformats.org/officeDocument/2006/relationships/font" Target="fonts/FiraSansSemiBold-boldItalic.fntdata"/><Relationship Id="rId53" Type="http://schemas.openxmlformats.org/officeDocument/2006/relationships/font" Target="fonts/FiraSans-italic.fntdata"/><Relationship Id="rId52" Type="http://schemas.openxmlformats.org/officeDocument/2006/relationships/font" Target="fonts/FiraSans-bold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FiraSans-boldItalic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SemiBold-italic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FiraSansExtraCondensed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5779a7d74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5779a7d74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5779a7d74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5779a7d74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5779a7d7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75779a7d7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75779a7d74_2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75779a7d74_2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91ed6c2d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91ed6c2d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92929026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92929026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75779a7d74_2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75779a7d74_2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75779a7d74_2_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75779a7d74_2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75779a7d7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75779a7d7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75779a7d7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75779a7d7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4a06c92d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4a06c92d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75779a7d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75779a7d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75779a7d7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75779a7d7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75779a7d7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375779a7d7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75779a7d74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75779a7d74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92929026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92929026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75779a7d74_4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75779a7d74_4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02675195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02675195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292902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292902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5779a7d7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5779a7d7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5779a7d7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5779a7d7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5779a7d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75779a7d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5779a7d7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5779a7d7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5779a7d74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5779a7d74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93175" y="517050"/>
            <a:ext cx="61455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Fira Sans ExtraBold"/>
                <a:ea typeface="Fira Sans ExtraBold"/>
                <a:cs typeface="Fira Sans ExtraBold"/>
                <a:sym typeface="Fira Sans ExtraBold"/>
              </a:rPr>
              <a:t>UVM mini project</a:t>
            </a:r>
            <a:endParaRPr sz="50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highlight>
                  <a:schemeClr val="accent1"/>
                </a:highlight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Group Y³</a:t>
            </a:r>
            <a:endParaRPr sz="5000">
              <a:solidFill>
                <a:srgbClr val="00002A"/>
              </a:solidFill>
              <a:highlight>
                <a:schemeClr val="accent1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160475" y="2507725"/>
            <a:ext cx="30120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Members: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Wong Xiu Yan (Leader)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Wong Yee Chean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Wong Yen Khai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Waveform (Cont.)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8" name="Google Shape;428;p22"/>
          <p:cNvSpPr txBox="1"/>
          <p:nvPr/>
        </p:nvSpPr>
        <p:spPr>
          <a:xfrm>
            <a:off x="3573175" y="2835425"/>
            <a:ext cx="29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spi_*_reset_test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9" name="Google Shape;4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075"/>
            <a:ext cx="8839201" cy="1071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22"/>
          <p:cNvCxnSpPr/>
          <p:nvPr/>
        </p:nvCxnSpPr>
        <p:spPr>
          <a:xfrm flipH="1">
            <a:off x="1149825" y="1608425"/>
            <a:ext cx="600" cy="197400"/>
          </a:xfrm>
          <a:prstGeom prst="straightConnector1">
            <a:avLst/>
          </a:prstGeom>
          <a:noFill/>
          <a:ln cap="flat" cmpd="sng" w="9525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22"/>
          <p:cNvSpPr txBox="1"/>
          <p:nvPr/>
        </p:nvSpPr>
        <p:spPr>
          <a:xfrm>
            <a:off x="858575" y="1374550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1st tran</a:t>
            </a:r>
            <a:endParaRPr b="1" sz="900">
              <a:solidFill>
                <a:srgbClr val="FF0000"/>
              </a:solidFill>
            </a:endParaRPr>
          </a:p>
        </p:txBody>
      </p:sp>
      <p:cxnSp>
        <p:nvCxnSpPr>
          <p:cNvPr id="432" name="Google Shape;432;p22"/>
          <p:cNvCxnSpPr/>
          <p:nvPr/>
        </p:nvCxnSpPr>
        <p:spPr>
          <a:xfrm flipH="1">
            <a:off x="4155075" y="1579625"/>
            <a:ext cx="600" cy="197400"/>
          </a:xfrm>
          <a:prstGeom prst="straightConnector1">
            <a:avLst/>
          </a:prstGeom>
          <a:noFill/>
          <a:ln cap="flat" cmpd="sng" w="9525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22"/>
          <p:cNvSpPr txBox="1"/>
          <p:nvPr/>
        </p:nvSpPr>
        <p:spPr>
          <a:xfrm>
            <a:off x="3863825" y="1345750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2nd</a:t>
            </a:r>
            <a:r>
              <a:rPr b="1" lang="en" sz="900">
                <a:solidFill>
                  <a:srgbClr val="FF0000"/>
                </a:solidFill>
              </a:rPr>
              <a:t> tran</a:t>
            </a:r>
            <a:endParaRPr b="1" sz="900">
              <a:solidFill>
                <a:srgbClr val="FF0000"/>
              </a:solidFill>
            </a:endParaRPr>
          </a:p>
        </p:txBody>
      </p:sp>
      <p:cxnSp>
        <p:nvCxnSpPr>
          <p:cNvPr id="434" name="Google Shape;434;p22"/>
          <p:cNvCxnSpPr/>
          <p:nvPr/>
        </p:nvCxnSpPr>
        <p:spPr>
          <a:xfrm flipH="1">
            <a:off x="6264500" y="1579625"/>
            <a:ext cx="600" cy="197400"/>
          </a:xfrm>
          <a:prstGeom prst="straightConnector1">
            <a:avLst/>
          </a:prstGeom>
          <a:noFill/>
          <a:ln cap="flat" cmpd="sng" w="9525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2"/>
          <p:cNvSpPr txBox="1"/>
          <p:nvPr/>
        </p:nvSpPr>
        <p:spPr>
          <a:xfrm>
            <a:off x="5973250" y="1345750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3rd</a:t>
            </a:r>
            <a:r>
              <a:rPr b="1" lang="en" sz="900">
                <a:solidFill>
                  <a:srgbClr val="FF0000"/>
                </a:solidFill>
              </a:rPr>
              <a:t> tran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226500" y="4017925"/>
            <a:ext cx="87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Note: The only difference between </a:t>
            </a:r>
            <a:r>
              <a:rPr lang="en" sz="11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spi_sanity_*_test</a:t>
            </a: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" sz="11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spi_b2b_*_test</a:t>
            </a: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is the presence of a delay between transactions.</a:t>
            </a:r>
            <a:endParaRPr sz="1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226500" y="3038650"/>
            <a:ext cx="8587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As an example, the waveform above illustrates a non-reset transaction, followed by a reset transaction, and then another non-reset transaction.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8" name="Google Shape;4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Waveform (Cont.)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3051125" y="2547350"/>
            <a:ext cx="33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spi_*_reset_during_trans_test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5" name="Google Shape;4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0" y="1517725"/>
            <a:ext cx="8839198" cy="108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3"/>
          <p:cNvSpPr txBox="1"/>
          <p:nvPr/>
        </p:nvSpPr>
        <p:spPr>
          <a:xfrm>
            <a:off x="226500" y="4017925"/>
            <a:ext cx="87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Note: The only difference between </a:t>
            </a:r>
            <a:r>
              <a:rPr lang="en" sz="11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spi_sanity_*_test</a:t>
            </a: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" sz="11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spi_b2b_*_test</a:t>
            </a: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is the presence of a delay between transactions.</a:t>
            </a:r>
            <a:endParaRPr sz="1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7" name="Google Shape;447;p23"/>
          <p:cNvSpPr txBox="1"/>
          <p:nvPr/>
        </p:nvSpPr>
        <p:spPr>
          <a:xfrm>
            <a:off x="1633325" y="1225350"/>
            <a:ext cx="36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(1)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 rot="5400000">
            <a:off x="1771550" y="815800"/>
            <a:ext cx="70800" cy="1327500"/>
          </a:xfrm>
          <a:prstGeom prst="leftBrace">
            <a:avLst>
              <a:gd fmla="val 50000" name="adj1"/>
              <a:gd fmla="val 5005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4369951" y="1215375"/>
            <a:ext cx="4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(2)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450" name="Google Shape;450;p23"/>
          <p:cNvSpPr/>
          <p:nvPr/>
        </p:nvSpPr>
        <p:spPr>
          <a:xfrm rot="5400000">
            <a:off x="4529525" y="809725"/>
            <a:ext cx="64500" cy="1313400"/>
          </a:xfrm>
          <a:prstGeom prst="leftBrace">
            <a:avLst>
              <a:gd fmla="val 50000" name="adj1"/>
              <a:gd fmla="val 5005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23"/>
          <p:cNvSpPr txBox="1"/>
          <p:nvPr/>
        </p:nvSpPr>
        <p:spPr>
          <a:xfrm>
            <a:off x="5711076" y="1215375"/>
            <a:ext cx="4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(3)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452" name="Google Shape;452;p23"/>
          <p:cNvSpPr/>
          <p:nvPr/>
        </p:nvSpPr>
        <p:spPr>
          <a:xfrm rot="5400000">
            <a:off x="5870650" y="809725"/>
            <a:ext cx="64500" cy="1313400"/>
          </a:xfrm>
          <a:prstGeom prst="leftBrace">
            <a:avLst>
              <a:gd fmla="val 50000" name="adj1"/>
              <a:gd fmla="val 5005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7976426" y="1225350"/>
            <a:ext cx="4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(4)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454" name="Google Shape;454;p23"/>
          <p:cNvSpPr/>
          <p:nvPr/>
        </p:nvSpPr>
        <p:spPr>
          <a:xfrm rot="5400000">
            <a:off x="8136000" y="819700"/>
            <a:ext cx="64500" cy="1313400"/>
          </a:xfrm>
          <a:prstGeom prst="leftBrace">
            <a:avLst>
              <a:gd fmla="val 50000" name="adj1"/>
              <a:gd fmla="val 5005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226500" y="3038650"/>
            <a:ext cx="8587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From the waveform above, only 4 transactions are completed,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while the rest are interrupted by reset events.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" name="Google Shape;4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3 Monitors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62" name="Google Shape;462;p24"/>
          <p:cNvGrpSpPr/>
          <p:nvPr/>
        </p:nvGrpSpPr>
        <p:grpSpPr>
          <a:xfrm>
            <a:off x="209007" y="1531849"/>
            <a:ext cx="3632927" cy="2079809"/>
            <a:chOff x="2553878" y="2422103"/>
            <a:chExt cx="4038381" cy="2311927"/>
          </a:xfrm>
        </p:grpSpPr>
        <p:sp>
          <p:nvSpPr>
            <p:cNvPr id="463" name="Google Shape;463;p24"/>
            <p:cNvSpPr/>
            <p:nvPr/>
          </p:nvSpPr>
          <p:spPr>
            <a:xfrm>
              <a:off x="3910378" y="2683739"/>
              <a:ext cx="114752" cy="149086"/>
            </a:xfrm>
            <a:custGeom>
              <a:rect b="b" l="l" r="r" t="t"/>
              <a:pathLst>
                <a:path extrusionOk="0" h="4403" w="3389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816010" y="2647306"/>
              <a:ext cx="209119" cy="271320"/>
            </a:xfrm>
            <a:custGeom>
              <a:rect b="b" l="l" r="r" t="t"/>
              <a:pathLst>
                <a:path extrusionOk="0" h="8013" w="6176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744159" y="2638705"/>
              <a:ext cx="280970" cy="365688"/>
            </a:xfrm>
            <a:custGeom>
              <a:rect b="b" l="l" r="r" t="t"/>
              <a:pathLst>
                <a:path extrusionOk="0" h="10800" w="8298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3681958" y="2641922"/>
              <a:ext cx="343171" cy="448273"/>
            </a:xfrm>
            <a:custGeom>
              <a:rect b="b" l="l" r="r" t="t"/>
              <a:pathLst>
                <a:path extrusionOk="0" h="13239" w="10135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3627274" y="2654789"/>
              <a:ext cx="397855" cy="516907"/>
            </a:xfrm>
            <a:custGeom>
              <a:rect b="b" l="l" r="r" t="t"/>
              <a:pathLst>
                <a:path extrusionOk="0" h="15266" w="1175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3577940" y="2676256"/>
              <a:ext cx="416106" cy="538340"/>
            </a:xfrm>
            <a:custGeom>
              <a:rect b="b" l="l" r="r" t="t"/>
              <a:pathLst>
                <a:path extrusionOk="0" h="15899" w="12289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3533990" y="2703039"/>
              <a:ext cx="422539" cy="545857"/>
            </a:xfrm>
            <a:custGeom>
              <a:rect b="b" l="l" r="r" t="t"/>
              <a:pathLst>
                <a:path extrusionOk="0" h="16121" w="12479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3495390" y="2736290"/>
              <a:ext cx="418239" cy="541557"/>
            </a:xfrm>
            <a:custGeom>
              <a:rect b="b" l="l" r="r" t="t"/>
              <a:pathLst>
                <a:path extrusionOk="0" h="15994" w="12352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3461056" y="2777057"/>
              <a:ext cx="405372" cy="523306"/>
            </a:xfrm>
            <a:custGeom>
              <a:rect b="b" l="l" r="r" t="t"/>
              <a:pathLst>
                <a:path extrusionOk="0" h="15455" w="11972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3432105" y="2824224"/>
              <a:ext cx="380722" cy="491139"/>
            </a:xfrm>
            <a:custGeom>
              <a:rect b="b" l="l" r="r" t="t"/>
              <a:pathLst>
                <a:path extrusionOk="0" h="14505" w="11244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3410672" y="2879991"/>
              <a:ext cx="342088" cy="441805"/>
            </a:xfrm>
            <a:custGeom>
              <a:rect b="b" l="l" r="r" t="t"/>
              <a:pathLst>
                <a:path extrusionOk="0" h="13048" w="10103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3398889" y="2948626"/>
              <a:ext cx="284187" cy="368905"/>
            </a:xfrm>
            <a:custGeom>
              <a:rect b="b" l="l" r="r" t="t"/>
              <a:pathLst>
                <a:path extrusionOk="0" h="10895" w="8393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3403155" y="3038693"/>
              <a:ext cx="194119" cy="252020"/>
            </a:xfrm>
            <a:custGeom>
              <a:rect b="b" l="l" r="r" t="t"/>
              <a:pathLst>
                <a:path extrusionOk="0" h="7443" w="5733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3465356" y="4609628"/>
              <a:ext cx="2510313" cy="124402"/>
            </a:xfrm>
            <a:custGeom>
              <a:rect b="b" l="l" r="r" t="t"/>
              <a:pathLst>
                <a:path extrusionOk="0" h="3674" w="74138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6219054" y="2870341"/>
              <a:ext cx="18284" cy="27901"/>
            </a:xfrm>
            <a:custGeom>
              <a:rect b="b" l="l" r="r" t="t"/>
              <a:pathLst>
                <a:path extrusionOk="0" h="824" w="54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6219054" y="3051560"/>
              <a:ext cx="13984" cy="10767"/>
            </a:xfrm>
            <a:custGeom>
              <a:rect b="b" l="l" r="r" t="t"/>
              <a:pathLst>
                <a:path extrusionOk="0" h="318" w="413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6219054" y="3090160"/>
              <a:ext cx="9684" cy="20418"/>
            </a:xfrm>
            <a:custGeom>
              <a:rect b="b" l="l" r="r" t="t"/>
              <a:pathLst>
                <a:path extrusionOk="0" h="603" w="286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6202971" y="2813490"/>
              <a:ext cx="3251" cy="1117"/>
            </a:xfrm>
            <a:custGeom>
              <a:rect b="b" l="l" r="r" t="t"/>
              <a:pathLst>
                <a:path extrusionOk="0" h="33" w="96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6137553" y="2821007"/>
              <a:ext cx="19368" cy="22551"/>
            </a:xfrm>
            <a:custGeom>
              <a:rect b="b" l="l" r="r" t="t"/>
              <a:pathLst>
                <a:path extrusionOk="0" h="666" w="572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6178321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6157937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619975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6137553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617832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6157937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6199754" y="2898208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6137553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6178321" y="2925973"/>
              <a:ext cx="16117" cy="19469"/>
            </a:xfrm>
            <a:custGeom>
              <a:rect b="b" l="l" r="r" t="t"/>
              <a:pathLst>
                <a:path extrusionOk="0" h="575" w="476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6157937" y="2952892"/>
              <a:ext cx="15068" cy="26851"/>
            </a:xfrm>
            <a:custGeom>
              <a:rect b="b" l="l" r="r" t="t"/>
              <a:pathLst>
                <a:path extrusionOk="0" h="793" w="445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6137553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6157937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6137553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178321" y="3035477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157937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619975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6137553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6178321" y="3090160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6157937" y="3116978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199754" y="3116978"/>
              <a:ext cx="16117" cy="26817"/>
            </a:xfrm>
            <a:custGeom>
              <a:rect b="b" l="l" r="r" t="t"/>
              <a:pathLst>
                <a:path extrusionOk="0" h="792" w="476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6187971" y="3144844"/>
              <a:ext cx="3251" cy="34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6075386" y="2689123"/>
              <a:ext cx="10734" cy="17167"/>
            </a:xfrm>
            <a:custGeom>
              <a:rect b="b" l="l" r="r" t="t"/>
              <a:pathLst>
                <a:path extrusionOk="0" h="507" w="317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6055002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6075386" y="2738457"/>
              <a:ext cx="3251" cy="17167"/>
            </a:xfrm>
            <a:custGeom>
              <a:rect b="b" l="l" r="r" t="t"/>
              <a:pathLst>
                <a:path extrusionOk="0" h="507" w="96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055002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075386" y="3230646"/>
              <a:ext cx="7517" cy="22551"/>
            </a:xfrm>
            <a:custGeom>
              <a:rect b="b" l="l" r="r" t="t"/>
              <a:pathLst>
                <a:path extrusionOk="0" h="666" w="222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6055002" y="3254212"/>
              <a:ext cx="19334" cy="24718"/>
            </a:xfrm>
            <a:custGeom>
              <a:rect b="b" l="l" r="r" t="t"/>
              <a:pathLst>
                <a:path extrusionOk="0" h="730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6014269" y="2663389"/>
              <a:ext cx="19334" cy="16117"/>
            </a:xfrm>
            <a:custGeom>
              <a:rect b="b" l="l" r="r" t="t"/>
              <a:pathLst>
                <a:path extrusionOk="0" h="476" w="571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5993885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6035702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5973501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6014269" y="270625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5993885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035702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5973501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6014269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5993885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035702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5974585" y="3254212"/>
              <a:ext cx="18251" cy="25767"/>
            </a:xfrm>
            <a:custGeom>
              <a:rect b="b" l="l" r="r" t="t"/>
              <a:pathLst>
                <a:path extrusionOk="0" h="761" w="53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6014269" y="3254212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5994935" y="3282113"/>
              <a:ext cx="18284" cy="19334"/>
            </a:xfrm>
            <a:custGeom>
              <a:rect b="b" l="l" r="r" t="t"/>
              <a:pathLst>
                <a:path extrusionOk="0" h="571" w="54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6036786" y="3282113"/>
              <a:ext cx="12901" cy="6467"/>
            </a:xfrm>
            <a:custGeom>
              <a:rect b="b" l="l" r="r" t="t"/>
              <a:pathLst>
                <a:path extrusionOk="0" h="191" w="381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5892000" y="2722373"/>
              <a:ext cx="16117" cy="11817"/>
            </a:xfrm>
            <a:custGeom>
              <a:rect b="b" l="l" r="r" t="t"/>
              <a:pathLst>
                <a:path extrusionOk="0" h="349" w="476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5934901" y="2719156"/>
              <a:ext cx="17201" cy="15034"/>
            </a:xfrm>
            <a:custGeom>
              <a:rect b="b" l="l" r="r" t="t"/>
              <a:pathLst>
                <a:path extrusionOk="0" h="444" w="508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5912384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5953118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5890951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5932768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5916684" y="3226345"/>
              <a:ext cx="10734" cy="3251"/>
            </a:xfrm>
            <a:custGeom>
              <a:rect b="b" l="l" r="r" t="t"/>
              <a:pathLst>
                <a:path extrusionOk="0" h="96" w="317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5953118" y="3226345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5809450" y="2661222"/>
              <a:ext cx="19334" cy="18284"/>
            </a:xfrm>
            <a:custGeom>
              <a:rect b="b" l="l" r="r" t="t"/>
              <a:pathLst>
                <a:path extrusionOk="0" h="540" w="571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5829800" y="2679473"/>
              <a:ext cx="20418" cy="26817"/>
            </a:xfrm>
            <a:custGeom>
              <a:rect b="b" l="l" r="r" t="t"/>
              <a:pathLst>
                <a:path extrusionOk="0" h="792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5809450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5851267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5829800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5871651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5809450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5851267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5829800" y="3226345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871651" y="3226345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5809450" y="3254212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5851267" y="3254212"/>
              <a:ext cx="16117" cy="21501"/>
            </a:xfrm>
            <a:custGeom>
              <a:rect b="b" l="l" r="r" t="t"/>
              <a:pathLst>
                <a:path extrusionOk="0" h="635" w="476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5829800" y="3282113"/>
              <a:ext cx="16117" cy="18657"/>
            </a:xfrm>
            <a:custGeom>
              <a:rect b="b" l="l" r="r" t="t"/>
              <a:pathLst>
                <a:path extrusionOk="0" h="551" w="476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5752599" y="2686956"/>
              <a:ext cx="15068" cy="19334"/>
            </a:xfrm>
            <a:custGeom>
              <a:rect b="b" l="l" r="r" t="t"/>
              <a:pathLst>
                <a:path extrusionOk="0" h="571" w="445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5790150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5768682" y="270625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5790150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5768682" y="319952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757983" y="3232779"/>
              <a:ext cx="9684" cy="21467"/>
            </a:xfrm>
            <a:custGeom>
              <a:rect b="b" l="l" r="r" t="t"/>
              <a:pathLst>
                <a:path extrusionOk="0" h="634" w="286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790150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5768682" y="3254212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5793366" y="3282113"/>
              <a:ext cx="15034" cy="9684"/>
            </a:xfrm>
            <a:custGeom>
              <a:rect b="b" l="l" r="r" t="t"/>
              <a:pathLst>
                <a:path extrusionOk="0" h="286" w="444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5645364" y="281670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5687181" y="2819924"/>
              <a:ext cx="19368" cy="23634"/>
            </a:xfrm>
            <a:custGeom>
              <a:rect b="b" l="l" r="r" t="t"/>
              <a:pathLst>
                <a:path extrusionOk="0" h="698" w="572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5665748" y="284352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5707565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5645364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5687181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5665748" y="289820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5707565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647531" y="2925025"/>
              <a:ext cx="17167" cy="24684"/>
            </a:xfrm>
            <a:custGeom>
              <a:rect b="b" l="l" r="r" t="t"/>
              <a:pathLst>
                <a:path extrusionOk="0" h="729" w="507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5687181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5667881" y="2952892"/>
              <a:ext cx="18284" cy="27935"/>
            </a:xfrm>
            <a:custGeom>
              <a:rect b="b" l="l" r="r" t="t"/>
              <a:pathLst>
                <a:path extrusionOk="0" h="825" w="54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5707565" y="2952892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687181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5665748" y="300757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707565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5645364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5687181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5665748" y="306229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5707565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645364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687181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665748" y="3116978"/>
              <a:ext cx="20418" cy="23600"/>
            </a:xfrm>
            <a:custGeom>
              <a:rect b="b" l="l" r="r" t="t"/>
              <a:pathLst>
                <a:path extrusionOk="0" h="697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707565" y="3116978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632497" y="2812441"/>
              <a:ext cx="8634" cy="3251"/>
            </a:xfrm>
            <a:custGeom>
              <a:rect b="b" l="l" r="r" t="t"/>
              <a:pathLst>
                <a:path extrusionOk="0" h="96" w="255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622847" y="2836007"/>
              <a:ext cx="1117" cy="1117"/>
            </a:xfrm>
            <a:custGeom>
              <a:rect b="b" l="l" r="r" t="t"/>
              <a:pathLst>
                <a:path extrusionOk="0" h="33" w="33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562606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560463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626064" y="2898208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607847" y="3047260"/>
              <a:ext cx="17201" cy="15068"/>
            </a:xfrm>
            <a:custGeom>
              <a:rect b="b" l="l" r="r" t="t"/>
              <a:pathLst>
                <a:path extrusionOk="0" h="445" w="508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5600330" y="3065510"/>
              <a:ext cx="3251" cy="10734"/>
            </a:xfrm>
            <a:custGeom>
              <a:rect b="b" l="l" r="r" t="t"/>
              <a:pathLst>
                <a:path extrusionOk="0" h="317" w="96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562606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5609980" y="3090160"/>
              <a:ext cx="15068" cy="25767"/>
            </a:xfrm>
            <a:custGeom>
              <a:rect b="b" l="l" r="r" t="t"/>
              <a:pathLst>
                <a:path extrusionOk="0" h="761" w="445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626064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6055002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6075386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6055002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6096820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6076436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6117203" y="284352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6096820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6088253" y="2899292"/>
              <a:ext cx="7517" cy="15034"/>
            </a:xfrm>
            <a:custGeom>
              <a:rect b="b" l="l" r="r" t="t"/>
              <a:pathLst>
                <a:path extrusionOk="0" h="444" w="222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6117203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6100036" y="2925025"/>
              <a:ext cx="16117" cy="27901"/>
            </a:xfrm>
            <a:custGeom>
              <a:rect b="b" l="l" r="r" t="t"/>
              <a:pathLst>
                <a:path extrusionOk="0" h="824" w="476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6117203" y="2952892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6104336" y="2980793"/>
              <a:ext cx="11817" cy="26817"/>
            </a:xfrm>
            <a:custGeom>
              <a:rect b="b" l="l" r="r" t="t"/>
              <a:pathLst>
                <a:path extrusionOk="0" h="792" w="349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6117203" y="300757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6096820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6076436" y="3063343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6117203" y="306229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6056086" y="3092294"/>
              <a:ext cx="18251" cy="24718"/>
            </a:xfrm>
            <a:custGeom>
              <a:rect b="b" l="l" r="r" t="t"/>
              <a:pathLst>
                <a:path extrusionOk="0" h="730" w="539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6096820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6076436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6117203" y="3116978"/>
              <a:ext cx="20384" cy="24684"/>
            </a:xfrm>
            <a:custGeom>
              <a:rect b="b" l="l" r="r" t="t"/>
              <a:pathLst>
                <a:path extrusionOk="0" h="729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055002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097903" y="3144844"/>
              <a:ext cx="11817" cy="7551"/>
            </a:xfrm>
            <a:custGeom>
              <a:rect b="b" l="l" r="r" t="t"/>
              <a:pathLst>
                <a:path extrusionOk="0" h="223" w="34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6075386" y="3172711"/>
              <a:ext cx="7517" cy="21501"/>
            </a:xfrm>
            <a:custGeom>
              <a:rect b="b" l="l" r="r" t="t"/>
              <a:pathLst>
                <a:path extrusionOk="0" h="635" w="222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5973501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014269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5993885" y="2788840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03570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6017486" y="2815657"/>
              <a:ext cx="17167" cy="15034"/>
            </a:xfrm>
            <a:custGeom>
              <a:rect b="b" l="l" r="r" t="t"/>
              <a:pathLst>
                <a:path extrusionOk="0" h="444" w="507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6035702" y="311802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5973501" y="3154494"/>
              <a:ext cx="19334" cy="17201"/>
            </a:xfrm>
            <a:custGeom>
              <a:rect b="b" l="l" r="r" t="t"/>
              <a:pathLst>
                <a:path extrusionOk="0" h="508" w="571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6014269" y="314484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993885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6035702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5890951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5932768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5915601" y="2788840"/>
              <a:ext cx="11817" cy="2167"/>
            </a:xfrm>
            <a:custGeom>
              <a:rect b="b" l="l" r="r" t="t"/>
              <a:pathLst>
                <a:path extrusionOk="0" h="64" w="349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5955285" y="2788840"/>
              <a:ext cx="18251" cy="10767"/>
            </a:xfrm>
            <a:custGeom>
              <a:rect b="b" l="l" r="r" t="t"/>
              <a:pathLst>
                <a:path extrusionOk="0" h="318" w="539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5894167" y="3167361"/>
              <a:ext cx="12901" cy="4334"/>
            </a:xfrm>
            <a:custGeom>
              <a:rect b="b" l="l" r="r" t="t"/>
              <a:pathLst>
                <a:path extrusionOk="0" h="128" w="381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5935985" y="3166278"/>
              <a:ext cx="15034" cy="5418"/>
            </a:xfrm>
            <a:custGeom>
              <a:rect b="b" l="l" r="r" t="t"/>
              <a:pathLst>
                <a:path extrusionOk="0" h="160" w="444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5912384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953118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809450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851267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829800" y="2788840"/>
              <a:ext cx="20418" cy="23634"/>
            </a:xfrm>
            <a:custGeom>
              <a:rect b="b" l="l" r="r" t="t"/>
              <a:pathLst>
                <a:path extrusionOk="0" h="698" w="603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872700" y="2788840"/>
              <a:ext cx="16117" cy="8600"/>
            </a:xfrm>
            <a:custGeom>
              <a:rect b="b" l="l" r="r" t="t"/>
              <a:pathLst>
                <a:path extrusionOk="0" h="254" w="476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809450" y="2815657"/>
              <a:ext cx="13950" cy="10734"/>
            </a:xfrm>
            <a:custGeom>
              <a:rect b="b" l="l" r="r" t="t"/>
              <a:pathLst>
                <a:path extrusionOk="0" h="317" w="412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5809450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5851267" y="3156628"/>
              <a:ext cx="18251" cy="15068"/>
            </a:xfrm>
            <a:custGeom>
              <a:rect b="b" l="l" r="r" t="t"/>
              <a:pathLst>
                <a:path extrusionOk="0" h="445" w="539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5829800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5871651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5768682" y="276097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574833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5790150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5727949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5768682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5748332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5727949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5726865" y="2925025"/>
              <a:ext cx="11851" cy="26851"/>
            </a:xfrm>
            <a:custGeom>
              <a:rect b="b" l="l" r="r" t="t"/>
              <a:pathLst>
                <a:path extrusionOk="0" h="793" w="35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5726865" y="2982926"/>
              <a:ext cx="6467" cy="23634"/>
            </a:xfrm>
            <a:custGeom>
              <a:rect b="b" l="l" r="r" t="t"/>
              <a:pathLst>
                <a:path extrusionOk="0" h="698" w="191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5727949" y="3035477"/>
              <a:ext cx="18251" cy="26851"/>
            </a:xfrm>
            <a:custGeom>
              <a:rect b="b" l="l" r="r" t="t"/>
              <a:pathLst>
                <a:path extrusionOk="0" h="793" w="539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5748332" y="3065510"/>
              <a:ext cx="16117" cy="24684"/>
            </a:xfrm>
            <a:custGeom>
              <a:rect b="b" l="l" r="r" t="t"/>
              <a:pathLst>
                <a:path extrusionOk="0" h="729" w="476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5727949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5768682" y="3095510"/>
              <a:ext cx="17201" cy="21501"/>
            </a:xfrm>
            <a:custGeom>
              <a:rect b="b" l="l" r="r" t="t"/>
              <a:pathLst>
                <a:path extrusionOk="0" h="635" w="508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5748332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5790150" y="3120194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5732249" y="3144844"/>
              <a:ext cx="15034" cy="13984"/>
            </a:xfrm>
            <a:custGeom>
              <a:rect b="b" l="l" r="r" t="t"/>
              <a:pathLst>
                <a:path extrusionOk="0" h="413" w="444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5768682" y="314484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5756899" y="3171661"/>
              <a:ext cx="10767" cy="21467"/>
            </a:xfrm>
            <a:custGeom>
              <a:rect b="b" l="l" r="r" t="t"/>
              <a:pathLst>
                <a:path extrusionOk="0" h="634" w="318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5790150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487873" y="2949675"/>
              <a:ext cx="2469579" cy="1707153"/>
            </a:xfrm>
            <a:custGeom>
              <a:rect b="b" l="l" r="r" t="t"/>
              <a:pathLst>
                <a:path extrusionOk="0" h="50418" w="72935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483606" y="2945409"/>
              <a:ext cx="2478146" cy="1714637"/>
            </a:xfrm>
            <a:custGeom>
              <a:rect b="b" l="l" r="r" t="t"/>
              <a:pathLst>
                <a:path extrusionOk="0" h="50639" w="73188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3562940" y="3017226"/>
              <a:ext cx="2304444" cy="1446601"/>
            </a:xfrm>
            <a:custGeom>
              <a:rect b="b" l="l" r="r" t="t"/>
              <a:pathLst>
                <a:path extrusionOk="0" h="42723" w="68058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4046563" y="4602111"/>
              <a:ext cx="1362933" cy="60101"/>
            </a:xfrm>
            <a:custGeom>
              <a:rect b="b" l="l" r="r" t="t"/>
              <a:pathLst>
                <a:path extrusionOk="0" h="1775" w="40252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4043346" y="4598894"/>
              <a:ext cx="1370450" cy="66535"/>
            </a:xfrm>
            <a:custGeom>
              <a:rect b="b" l="l" r="r" t="t"/>
              <a:pathLst>
                <a:path extrusionOk="0" h="1965" w="40474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4067996" y="3308896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4067996" y="3346447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4067996" y="3383964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929056" y="2871425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4929056" y="2908942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4929056" y="2946459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5052374" y="3203828"/>
              <a:ext cx="330304" cy="12901"/>
            </a:xfrm>
            <a:custGeom>
              <a:rect b="b" l="l" r="r" t="t"/>
              <a:pathLst>
                <a:path extrusionOk="0" h="381" w="9755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052374" y="3233862"/>
              <a:ext cx="319605" cy="13950"/>
            </a:xfrm>
            <a:custGeom>
              <a:rect b="b" l="l" r="r" t="t"/>
              <a:pathLst>
                <a:path extrusionOk="0" h="412" w="9439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5052374" y="3264946"/>
              <a:ext cx="291704" cy="12901"/>
            </a:xfrm>
            <a:custGeom>
              <a:rect b="b" l="l" r="r" t="t"/>
              <a:pathLst>
                <a:path extrusionOk="0" h="381" w="8615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5052374" y="3294980"/>
              <a:ext cx="273487" cy="13950"/>
            </a:xfrm>
            <a:custGeom>
              <a:rect b="b" l="l" r="r" t="t"/>
              <a:pathLst>
                <a:path extrusionOk="0" h="412" w="8077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5052374" y="3326063"/>
              <a:ext cx="256320" cy="12901"/>
            </a:xfrm>
            <a:custGeom>
              <a:rect b="b" l="l" r="r" t="t"/>
              <a:pathLst>
                <a:path extrusionOk="0" h="381" w="757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5052374" y="3356097"/>
              <a:ext cx="235970" cy="13984"/>
            </a:xfrm>
            <a:custGeom>
              <a:rect b="b" l="l" r="r" t="t"/>
              <a:pathLst>
                <a:path extrusionOk="0" h="413" w="6969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4721054" y="3118027"/>
              <a:ext cx="279887" cy="264921"/>
            </a:xfrm>
            <a:custGeom>
              <a:rect b="b" l="l" r="r" t="t"/>
              <a:pathLst>
                <a:path extrusionOk="0" h="7824" w="8266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4722104" y="3118027"/>
              <a:ext cx="278837" cy="65451"/>
            </a:xfrm>
            <a:custGeom>
              <a:rect b="b" l="l" r="r" t="t"/>
              <a:pathLst>
                <a:path extrusionOk="0" h="1933" w="8235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4756438" y="3099811"/>
              <a:ext cx="12901" cy="57934"/>
            </a:xfrm>
            <a:custGeom>
              <a:rect b="b" l="l" r="r" t="t"/>
              <a:pathLst>
                <a:path extrusionOk="0" h="1711" w="38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4952656" y="3099811"/>
              <a:ext cx="13984" cy="57934"/>
            </a:xfrm>
            <a:custGeom>
              <a:rect b="b" l="l" r="r" t="t"/>
              <a:pathLst>
                <a:path extrusionOk="0" h="1711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4751054" y="3225262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4796088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4841155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4886189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4931223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4751054" y="3269246"/>
              <a:ext cx="31151" cy="30034"/>
            </a:xfrm>
            <a:custGeom>
              <a:rect b="b" l="l" r="r" t="t"/>
              <a:pathLst>
                <a:path extrusionOk="0" h="887" w="92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4796088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4841155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4886189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4931223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4751054" y="3313196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4796088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4841155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4886189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4931223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4069080" y="2549721"/>
              <a:ext cx="692742" cy="664875"/>
            </a:xfrm>
            <a:custGeom>
              <a:rect b="b" l="l" r="r" t="t"/>
              <a:pathLst>
                <a:path extrusionOk="0" h="19636" w="20459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4169881" y="2634439"/>
              <a:ext cx="206986" cy="201602"/>
            </a:xfrm>
            <a:custGeom>
              <a:rect b="b" l="l" r="r" t="t"/>
              <a:pathLst>
                <a:path extrusionOk="0" h="5954" w="6113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4314632" y="2769540"/>
              <a:ext cx="211286" cy="210203"/>
            </a:xfrm>
            <a:custGeom>
              <a:rect b="b" l="l" r="r" t="t"/>
              <a:pathLst>
                <a:path extrusionOk="0" h="6208" w="624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4931223" y="2645646"/>
              <a:ext cx="449322" cy="99278"/>
            </a:xfrm>
            <a:custGeom>
              <a:rect b="b" l="l" r="r" t="t"/>
              <a:pathLst>
                <a:path extrusionOk="0" h="2932" w="1327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4931223" y="2589405"/>
              <a:ext cx="450406" cy="160869"/>
            </a:xfrm>
            <a:custGeom>
              <a:rect b="b" l="l" r="r" t="t"/>
              <a:pathLst>
                <a:path extrusionOk="0" h="4751" w="13302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4928006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5379428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4928006" y="2792057"/>
              <a:ext cx="454672" cy="3251"/>
            </a:xfrm>
            <a:custGeom>
              <a:rect b="b" l="l" r="r" t="t"/>
              <a:pathLst>
                <a:path extrusionOk="0" h="96" w="13428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889406" y="3318546"/>
              <a:ext cx="1345766" cy="995145"/>
            </a:xfrm>
            <a:custGeom>
              <a:rect b="b" l="l" r="r" t="t"/>
              <a:pathLst>
                <a:path extrusionOk="0" h="29390" w="39745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010557" y="3750634"/>
              <a:ext cx="1086297" cy="377539"/>
            </a:xfrm>
            <a:custGeom>
              <a:rect b="b" l="l" r="r" t="t"/>
              <a:pathLst>
                <a:path extrusionOk="0" h="11150" w="32082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011640" y="3606999"/>
              <a:ext cx="1085213" cy="408589"/>
            </a:xfrm>
            <a:custGeom>
              <a:rect b="b" l="l" r="r" t="t"/>
              <a:pathLst>
                <a:path extrusionOk="0" h="12067" w="3205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09682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00734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007340" y="4121705"/>
              <a:ext cx="1097030" cy="8634"/>
            </a:xfrm>
            <a:custGeom>
              <a:rect b="b" l="l" r="r" t="t"/>
              <a:pathLst>
                <a:path extrusionOk="0" h="255" w="32399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4887239" y="3315329"/>
              <a:ext cx="1350100" cy="1001579"/>
            </a:xfrm>
            <a:custGeom>
              <a:rect b="b" l="l" r="r" t="t"/>
              <a:pathLst>
                <a:path extrusionOk="0" h="29580" w="39873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2626813" y="3076210"/>
              <a:ext cx="1828338" cy="1317899"/>
            </a:xfrm>
            <a:custGeom>
              <a:rect b="b" l="l" r="r" t="t"/>
              <a:pathLst>
                <a:path extrusionOk="0" h="38922" w="53997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2796248" y="3257429"/>
              <a:ext cx="856793" cy="876127"/>
            </a:xfrm>
            <a:custGeom>
              <a:rect b="b" l="l" r="r" t="t"/>
              <a:pathLst>
                <a:path extrusionOk="0" h="25875" w="25304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2796248" y="3257429"/>
              <a:ext cx="856793" cy="876127"/>
            </a:xfrm>
            <a:custGeom>
              <a:rect b="b" l="l" r="r" t="t"/>
              <a:pathLst>
                <a:path extrusionOk="0" h="25875" w="25304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2796248" y="3314280"/>
              <a:ext cx="856793" cy="819277"/>
            </a:xfrm>
            <a:custGeom>
              <a:rect b="b" l="l" r="r" t="t"/>
              <a:pathLst>
                <a:path extrusionOk="0" h="24196" w="25304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3853527" y="3390397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53527" y="3430081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853527" y="3468681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853527" y="3508365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3853527" y="3548049"/>
              <a:ext cx="321738" cy="16117"/>
            </a:xfrm>
            <a:custGeom>
              <a:rect b="b" l="l" r="r" t="t"/>
              <a:pathLst>
                <a:path extrusionOk="0" h="476" w="9502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3853527" y="3586650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3853527" y="3879369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3853527" y="3919053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3853527" y="3957654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3853527" y="3997338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3853527" y="4035938"/>
              <a:ext cx="321738" cy="17201"/>
            </a:xfrm>
            <a:custGeom>
              <a:rect b="b" l="l" r="r" t="t"/>
              <a:pathLst>
                <a:path extrusionOk="0" h="508" w="9502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3853527" y="4075622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6125770" y="2472080"/>
              <a:ext cx="305654" cy="306061"/>
            </a:xfrm>
            <a:custGeom>
              <a:rect b="b" l="l" r="r" t="t"/>
              <a:pathLst>
                <a:path extrusionOk="0" h="9039" w="9027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6278038" y="2808919"/>
              <a:ext cx="314221" cy="313442"/>
            </a:xfrm>
            <a:custGeom>
              <a:rect b="b" l="l" r="r" t="t"/>
              <a:pathLst>
                <a:path extrusionOk="0" h="9257" w="928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2856282" y="2566888"/>
              <a:ext cx="315304" cy="315270"/>
            </a:xfrm>
            <a:custGeom>
              <a:rect b="b" l="l" r="r" t="t"/>
              <a:pathLst>
                <a:path extrusionOk="0" h="9311" w="9312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2553878" y="2454913"/>
              <a:ext cx="307787" cy="307144"/>
            </a:xfrm>
            <a:custGeom>
              <a:rect b="b" l="l" r="r" t="t"/>
              <a:pathLst>
                <a:path extrusionOk="0" h="9071" w="909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2583750" y="3076200"/>
              <a:ext cx="1871401" cy="1331885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24"/>
          <p:cNvSpPr/>
          <p:nvPr/>
        </p:nvSpPr>
        <p:spPr>
          <a:xfrm>
            <a:off x="3989185" y="1165497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3989185" y="1164452"/>
            <a:ext cx="622934" cy="623979"/>
          </a:xfrm>
          <a:custGeom>
            <a:rect b="b" l="l" r="r" t="t"/>
            <a:pathLst>
              <a:path extrusionOk="0" h="19098" w="19066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2" name="Google Shape;732;p24"/>
          <p:cNvSpPr/>
          <p:nvPr/>
        </p:nvSpPr>
        <p:spPr>
          <a:xfrm>
            <a:off x="3977815" y="1153082"/>
            <a:ext cx="645674" cy="646719"/>
          </a:xfrm>
          <a:custGeom>
            <a:rect b="b" l="l" r="r" t="t"/>
            <a:pathLst>
              <a:path extrusionOk="0" h="19794" w="19762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4"/>
          <p:cNvSpPr/>
          <p:nvPr/>
        </p:nvSpPr>
        <p:spPr>
          <a:xfrm>
            <a:off x="3989175" y="2184612"/>
            <a:ext cx="4693470" cy="754442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4"/>
          <p:cNvSpPr/>
          <p:nvPr/>
        </p:nvSpPr>
        <p:spPr>
          <a:xfrm>
            <a:off x="3989175" y="2184613"/>
            <a:ext cx="622934" cy="731753"/>
          </a:xfrm>
          <a:custGeom>
            <a:rect b="b" l="l" r="r" t="t"/>
            <a:pathLst>
              <a:path extrusionOk="0" h="19066" w="19066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5" name="Google Shape;735;p24"/>
          <p:cNvSpPr/>
          <p:nvPr/>
        </p:nvSpPr>
        <p:spPr>
          <a:xfrm>
            <a:off x="3977825" y="2172201"/>
            <a:ext cx="645674" cy="766869"/>
          </a:xfrm>
          <a:custGeom>
            <a:rect b="b" l="l" r="r" t="t"/>
            <a:pathLst>
              <a:path extrusionOk="0" h="19794" w="19762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4"/>
          <p:cNvSpPr/>
          <p:nvPr/>
        </p:nvSpPr>
        <p:spPr>
          <a:xfrm>
            <a:off x="3989185" y="3356120"/>
            <a:ext cx="4693470" cy="622934"/>
          </a:xfrm>
          <a:custGeom>
            <a:rect b="b" l="l" r="r" t="t"/>
            <a:pathLst>
              <a:path extrusionOk="0" h="19066" w="143652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4"/>
          <p:cNvSpPr/>
          <p:nvPr/>
        </p:nvSpPr>
        <p:spPr>
          <a:xfrm>
            <a:off x="3989185" y="3355074"/>
            <a:ext cx="622934" cy="623979"/>
          </a:xfrm>
          <a:custGeom>
            <a:rect b="b" l="l" r="r" t="t"/>
            <a:pathLst>
              <a:path extrusionOk="0" h="19098" w="19066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8" name="Google Shape;738;p24"/>
          <p:cNvSpPr/>
          <p:nvPr/>
        </p:nvSpPr>
        <p:spPr>
          <a:xfrm>
            <a:off x="3977815" y="3344750"/>
            <a:ext cx="645674" cy="645674"/>
          </a:xfrm>
          <a:custGeom>
            <a:rect b="b" l="l" r="r" t="t"/>
            <a:pathLst>
              <a:path extrusionOk="0" h="19762" w="19762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4"/>
          <p:cNvSpPr txBox="1"/>
          <p:nvPr/>
        </p:nvSpPr>
        <p:spPr>
          <a:xfrm>
            <a:off x="4712475" y="1165488"/>
            <a:ext cx="36741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Start of transaction - ENTIRE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Each mosi bit collection - BIT MOSI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0" name="Google Shape;740;p24"/>
          <p:cNvSpPr txBox="1"/>
          <p:nvPr/>
        </p:nvSpPr>
        <p:spPr>
          <a:xfrm>
            <a:off x="4712475" y="2131238"/>
            <a:ext cx="3674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End of transaction - ENTIRE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Each miso bit collection - BIT MISO</a:t>
            </a:r>
            <a:b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Reset mode value checking - BIT RESET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1" name="Google Shape;741;p24"/>
          <p:cNvSpPr txBox="1"/>
          <p:nvPr/>
        </p:nvSpPr>
        <p:spPr>
          <a:xfrm>
            <a:off x="4712475" y="3356088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Simulate data collect for different SPI modes. 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2" name="Google Shape;7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5"/>
          <p:cNvSpPr txBox="1"/>
          <p:nvPr/>
        </p:nvSpPr>
        <p:spPr>
          <a:xfrm>
            <a:off x="710250" y="762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Entire Transaction vs Bit by bit transaction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8" name="Google Shape;748;p25"/>
          <p:cNvSpPr/>
          <p:nvPr/>
        </p:nvSpPr>
        <p:spPr>
          <a:xfrm>
            <a:off x="265324" y="1442353"/>
            <a:ext cx="3771443" cy="3586342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25600">
            <a:solidFill>
              <a:srgbClr val="F2A365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227000" lIns="227000" spcFirstLastPara="1" rIns="227000" wrap="square" tIns="22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5"/>
          <p:cNvSpPr/>
          <p:nvPr/>
        </p:nvSpPr>
        <p:spPr>
          <a:xfrm>
            <a:off x="5107171" y="1442353"/>
            <a:ext cx="3771515" cy="3586342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cap="flat" cmpd="sng" w="25600">
            <a:solidFill>
              <a:srgbClr val="22283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227000" lIns="227000" spcFirstLastPara="1" rIns="227000" wrap="square" tIns="22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5"/>
          <p:cNvSpPr txBox="1"/>
          <p:nvPr/>
        </p:nvSpPr>
        <p:spPr>
          <a:xfrm>
            <a:off x="265324" y="1442355"/>
            <a:ext cx="37713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7000" lIns="227000" spcFirstLastPara="1" rIns="227000" wrap="square" tIns="22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24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Entire Transaction</a:t>
            </a:r>
            <a:endParaRPr sz="3724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51" name="Google Shape;751;p25"/>
          <p:cNvSpPr txBox="1"/>
          <p:nvPr/>
        </p:nvSpPr>
        <p:spPr>
          <a:xfrm>
            <a:off x="265324" y="2637264"/>
            <a:ext cx="3771300" cy="2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7000" lIns="227000" spcFirstLastPara="1" rIns="227000" wrap="square" tIns="22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9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2" name="Google Shape;752;p25"/>
          <p:cNvSpPr txBox="1"/>
          <p:nvPr/>
        </p:nvSpPr>
        <p:spPr>
          <a:xfrm>
            <a:off x="5106097" y="1442447"/>
            <a:ext cx="37713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7000" lIns="227000" spcFirstLastPara="1" rIns="227000" wrap="square" tIns="22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24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Bit by bit transaction</a:t>
            </a:r>
            <a:endParaRPr sz="3724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53" name="Google Shape;753;p25"/>
          <p:cNvSpPr txBox="1"/>
          <p:nvPr/>
        </p:nvSpPr>
        <p:spPr>
          <a:xfrm>
            <a:off x="5153125" y="2748650"/>
            <a:ext cx="36195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7000" lIns="227000" spcFirstLastPara="1" rIns="227000" wrap="square" tIns="22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9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54" name="Google Shape;7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175" y="2712350"/>
            <a:ext cx="3619500" cy="19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00" y="3362425"/>
            <a:ext cx="3619500" cy="3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5"/>
          <p:cNvSpPr txBox="1"/>
          <p:nvPr/>
        </p:nvSpPr>
        <p:spPr>
          <a:xfrm>
            <a:off x="127000" y="586000"/>
            <a:ext cx="88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"/>
                <a:ea typeface="Fira Sans"/>
                <a:cs typeface="Fira Sans"/>
                <a:sym typeface="Fira Sans"/>
              </a:rPr>
              <a:t>ENTIRE transaction logging is matching with BIT by BIT logging for tx value as example. Note the transaction starts from MSB. </a:t>
            </a:r>
            <a:endParaRPr sz="1500">
              <a:solidFill>
                <a:srgbClr val="30475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7" name="Google Shape;7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6"/>
          <p:cNvSpPr txBox="1"/>
          <p:nvPr/>
        </p:nvSpPr>
        <p:spPr>
          <a:xfrm>
            <a:off x="717400" y="2590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Monitor 2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63" name="Google Shape;763;p26"/>
          <p:cNvSpPr txBox="1"/>
          <p:nvPr/>
        </p:nvSpPr>
        <p:spPr>
          <a:xfrm>
            <a:off x="3576712" y="1137575"/>
            <a:ext cx="4660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Simulate data collect for different SPI modes 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64" name="Google Shape;764;p26"/>
          <p:cNvSpPr txBox="1"/>
          <p:nvPr/>
        </p:nvSpPr>
        <p:spPr>
          <a:xfrm>
            <a:off x="3576712" y="1353826"/>
            <a:ext cx="4660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 sclk w/o modification and expect for different sampled values when using scheme of mode 0, 2 and 3.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65" name="Google Shape;765;p26"/>
          <p:cNvGrpSpPr/>
          <p:nvPr/>
        </p:nvGrpSpPr>
        <p:grpSpPr>
          <a:xfrm>
            <a:off x="8285264" y="1208918"/>
            <a:ext cx="630131" cy="630131"/>
            <a:chOff x="6323089" y="1361318"/>
            <a:chExt cx="630131" cy="630131"/>
          </a:xfrm>
        </p:grpSpPr>
        <p:sp>
          <p:nvSpPr>
            <p:cNvPr id="766" name="Google Shape;766;p26"/>
            <p:cNvSpPr/>
            <p:nvPr/>
          </p:nvSpPr>
          <p:spPr>
            <a:xfrm>
              <a:off x="6332385" y="1406385"/>
              <a:ext cx="612392" cy="539652"/>
            </a:xfrm>
            <a:custGeom>
              <a:rect b="b" l="l" r="r" t="t"/>
              <a:pathLst>
                <a:path extrusionOk="0" h="20261" w="22992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6474935" y="1526642"/>
              <a:ext cx="326465" cy="299484"/>
            </a:xfrm>
            <a:custGeom>
              <a:rect b="b" l="l" r="r" t="t"/>
              <a:pathLst>
                <a:path extrusionOk="0" h="11244" w="12257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533133" y="1361318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6323089" y="1446524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26"/>
          <p:cNvGrpSpPr/>
          <p:nvPr/>
        </p:nvGrpSpPr>
        <p:grpSpPr>
          <a:xfrm>
            <a:off x="1453" y="1403508"/>
            <a:ext cx="3502263" cy="2951424"/>
            <a:chOff x="2820853" y="1403508"/>
            <a:chExt cx="3502263" cy="2951424"/>
          </a:xfrm>
        </p:grpSpPr>
        <p:sp>
          <p:nvSpPr>
            <p:cNvPr id="771" name="Google Shape;771;p26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862" name="Google Shape;862;p26"/>
          <p:cNvGraphicFramePr/>
          <p:nvPr/>
        </p:nvGraphicFramePr>
        <p:xfrm>
          <a:off x="3689450" y="207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{7091D698-EF8D-4747-A3B9-191E11913F26}</a:tableStyleId>
              </a:tblPr>
              <a:tblGrid>
                <a:gridCol w="750150"/>
                <a:gridCol w="2736850"/>
                <a:gridCol w="1738975"/>
              </a:tblGrid>
              <a:tr h="57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CA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Leading Edge (MOSI)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CA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Trailing Edge (MISO)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CA1B0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posedge sclk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negedge sclk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posedge start - negedge sclk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posedge sclk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46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posedge start - posedge sclk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negedge sclk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negedge sclk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posedge sclk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863" name="Google Shape;863;p26"/>
          <p:cNvGrpSpPr/>
          <p:nvPr/>
        </p:nvGrpSpPr>
        <p:grpSpPr>
          <a:xfrm>
            <a:off x="2940145" y="3079990"/>
            <a:ext cx="749304" cy="519194"/>
            <a:chOff x="518195" y="3098065"/>
            <a:chExt cx="749304" cy="519194"/>
          </a:xfrm>
        </p:grpSpPr>
        <p:sp>
          <p:nvSpPr>
            <p:cNvPr id="864" name="Google Shape;864;p26"/>
            <p:cNvSpPr/>
            <p:nvPr/>
          </p:nvSpPr>
          <p:spPr>
            <a:xfrm>
              <a:off x="582240" y="3127214"/>
              <a:ext cx="245038" cy="490045"/>
            </a:xfrm>
            <a:custGeom>
              <a:rect b="b" l="l" r="r" t="t"/>
              <a:pathLst>
                <a:path extrusionOk="0" h="15265" w="7633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615787" y="3160761"/>
              <a:ext cx="211491" cy="421955"/>
            </a:xfrm>
            <a:custGeom>
              <a:rect b="b" l="l" r="r" t="t"/>
              <a:pathLst>
                <a:path extrusionOk="0" h="13144" w="6588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650361" y="3195336"/>
              <a:ext cx="176917" cy="352806"/>
            </a:xfrm>
            <a:custGeom>
              <a:rect b="b" l="l" r="r" t="t"/>
              <a:pathLst>
                <a:path extrusionOk="0" h="10990" w="5511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684904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719478" y="3264453"/>
              <a:ext cx="107800" cy="215568"/>
            </a:xfrm>
            <a:custGeom>
              <a:rect b="b" l="l" r="r" t="t"/>
              <a:pathLst>
                <a:path extrusionOk="0" h="6715" w="3358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754052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787600" y="3332574"/>
              <a:ext cx="39679" cy="78330"/>
            </a:xfrm>
            <a:custGeom>
              <a:rect b="b" l="l" r="r" t="t"/>
              <a:pathLst>
                <a:path extrusionOk="0" h="2440" w="1236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827246" y="3127214"/>
              <a:ext cx="245038" cy="490045"/>
            </a:xfrm>
            <a:custGeom>
              <a:rect b="b" l="l" r="r" t="t"/>
              <a:pathLst>
                <a:path extrusionOk="0" h="15265" w="7633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827246" y="3160761"/>
              <a:ext cx="210496" cy="421955"/>
            </a:xfrm>
            <a:custGeom>
              <a:rect b="b" l="l" r="r" t="t"/>
              <a:pathLst>
                <a:path extrusionOk="0" h="13144" w="6557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827246" y="3160761"/>
              <a:ext cx="210496" cy="421955"/>
            </a:xfrm>
            <a:custGeom>
              <a:rect b="b" l="l" r="r" t="t"/>
              <a:pathLst>
                <a:path extrusionOk="0" h="13144" w="6557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827246" y="3195336"/>
              <a:ext cx="176949" cy="352806"/>
            </a:xfrm>
            <a:custGeom>
              <a:rect b="b" l="l" r="r" t="t"/>
              <a:pathLst>
                <a:path extrusionOk="0" h="10990" w="5512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827246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827246" y="3229910"/>
              <a:ext cx="142375" cy="284685"/>
            </a:xfrm>
            <a:custGeom>
              <a:rect b="b" l="l" r="r" t="t"/>
              <a:pathLst>
                <a:path extrusionOk="0" h="8868" w="4435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827246" y="3264453"/>
              <a:ext cx="107800" cy="215568"/>
            </a:xfrm>
            <a:custGeom>
              <a:rect b="b" l="l" r="r" t="t"/>
              <a:pathLst>
                <a:path extrusionOk="0" h="6715" w="3358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827246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827246" y="3298000"/>
              <a:ext cx="73226" cy="147447"/>
            </a:xfrm>
            <a:custGeom>
              <a:rect b="b" l="l" r="r" t="t"/>
              <a:pathLst>
                <a:path extrusionOk="0" h="4593" w="2281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827246" y="3332574"/>
              <a:ext cx="39679" cy="78330"/>
            </a:xfrm>
            <a:custGeom>
              <a:rect b="b" l="l" r="r" t="t"/>
              <a:pathLst>
                <a:path extrusionOk="0" h="2440" w="1236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755080" y="3306154"/>
              <a:ext cx="72199" cy="69149"/>
            </a:xfrm>
            <a:custGeom>
              <a:rect b="b" l="l" r="r" t="t"/>
              <a:pathLst>
                <a:path extrusionOk="0" h="2154" w="2249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685931" y="3240055"/>
              <a:ext cx="87479" cy="82343"/>
            </a:xfrm>
            <a:custGeom>
              <a:rect b="b" l="l" r="r" t="t"/>
              <a:pathLst>
                <a:path extrusionOk="0" h="2565" w="2725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627986" y="3185159"/>
              <a:ext cx="99678" cy="95601"/>
            </a:xfrm>
            <a:custGeom>
              <a:rect b="b" l="l" r="r" t="t"/>
              <a:pathLst>
                <a:path extrusionOk="0" h="2978" w="3105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518195" y="3098065"/>
              <a:ext cx="155569" cy="120545"/>
            </a:xfrm>
            <a:custGeom>
              <a:rect b="b" l="l" r="r" t="t"/>
              <a:pathLst>
                <a:path extrusionOk="0" h="3755" w="4846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541566" y="3100794"/>
              <a:ext cx="65104" cy="65072"/>
            </a:xfrm>
            <a:custGeom>
              <a:rect b="b" l="l" r="r" t="t"/>
              <a:pathLst>
                <a:path extrusionOk="0" h="2027" w="2028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550715" y="3109943"/>
              <a:ext cx="77303" cy="77271"/>
            </a:xfrm>
            <a:custGeom>
              <a:rect b="b" l="l" r="r" t="t"/>
              <a:pathLst>
                <a:path extrusionOk="0" h="2407" w="2408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068207" y="3312253"/>
              <a:ext cx="137270" cy="166740"/>
            </a:xfrm>
            <a:custGeom>
              <a:rect b="b" l="l" r="r" t="t"/>
              <a:pathLst>
                <a:path extrusionOk="0" h="5194" w="4276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136329" y="3312253"/>
              <a:ext cx="69149" cy="160641"/>
            </a:xfrm>
            <a:custGeom>
              <a:rect b="b" l="l" r="r" t="t"/>
              <a:pathLst>
                <a:path extrusionOk="0" h="5004" w="2154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133279" y="3254308"/>
              <a:ext cx="9181" cy="48828"/>
            </a:xfrm>
            <a:custGeom>
              <a:rect b="b" l="l" r="r" t="t"/>
              <a:pathLst>
                <a:path extrusionOk="0" h="1521" w="286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1107854" y="3390262"/>
              <a:ext cx="59004" cy="16725"/>
            </a:xfrm>
            <a:custGeom>
              <a:rect b="b" l="l" r="r" t="t"/>
              <a:pathLst>
                <a:path extrusionOk="0" h="521" w="1838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1169876" y="3267117"/>
              <a:ext cx="27480" cy="44751"/>
            </a:xfrm>
            <a:custGeom>
              <a:rect b="b" l="l" r="r" t="t"/>
              <a:pathLst>
                <a:path extrusionOk="0" h="1394" w="856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200373" y="3301563"/>
              <a:ext cx="40674" cy="34606"/>
            </a:xfrm>
            <a:custGeom>
              <a:rect b="b" l="l" r="r" t="t"/>
              <a:pathLst>
                <a:path extrusionOk="0" h="1078" w="1267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217645" y="3351611"/>
              <a:ext cx="48828" cy="18876"/>
            </a:xfrm>
            <a:custGeom>
              <a:rect b="b" l="l" r="r" t="t"/>
              <a:pathLst>
                <a:path extrusionOk="0" h="588" w="1521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1218672" y="3400439"/>
              <a:ext cx="48828" cy="15794"/>
            </a:xfrm>
            <a:custGeom>
              <a:rect b="b" l="l" r="r" t="t"/>
              <a:pathLst>
                <a:path extrusionOk="0" h="492" w="1521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1202396" y="3435623"/>
              <a:ext cx="39679" cy="29534"/>
            </a:xfrm>
            <a:custGeom>
              <a:rect b="b" l="l" r="r" t="t"/>
              <a:pathLst>
                <a:path extrusionOk="0" h="920" w="1236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1180020" y="3460246"/>
              <a:ext cx="23435" cy="31717"/>
            </a:xfrm>
            <a:custGeom>
              <a:rect b="b" l="l" r="r" t="t"/>
              <a:pathLst>
                <a:path extrusionOk="0" h="988" w="73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1078352" y="3266090"/>
              <a:ext cx="26485" cy="45553"/>
            </a:xfrm>
            <a:custGeom>
              <a:rect b="b" l="l" r="r" t="t"/>
              <a:pathLst>
                <a:path extrusionOk="0" h="1419" w="825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1033633" y="3300407"/>
              <a:ext cx="40706" cy="34895"/>
            </a:xfrm>
            <a:custGeom>
              <a:rect b="b" l="l" r="r" t="t"/>
              <a:pathLst>
                <a:path extrusionOk="0" h="1087" w="1268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1008208" y="3349877"/>
              <a:ext cx="48828" cy="19615"/>
            </a:xfrm>
            <a:custGeom>
              <a:rect b="b" l="l" r="r" t="t"/>
              <a:pathLst>
                <a:path extrusionOk="0" h="611" w="1521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1006185" y="3399411"/>
              <a:ext cx="48828" cy="15538"/>
            </a:xfrm>
            <a:custGeom>
              <a:rect b="b" l="l" r="r" t="t"/>
              <a:pathLst>
                <a:path extrusionOk="0" h="484" w="1521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1031611" y="3434596"/>
              <a:ext cx="38651" cy="28828"/>
            </a:xfrm>
            <a:custGeom>
              <a:rect b="b" l="l" r="r" t="t"/>
              <a:pathLst>
                <a:path extrusionOk="0" h="898" w="1204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1070230" y="3459925"/>
              <a:ext cx="23403" cy="31043"/>
            </a:xfrm>
            <a:custGeom>
              <a:rect b="b" l="l" r="r" t="t"/>
              <a:pathLst>
                <a:path extrusionOk="0" h="967" w="729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1142428" y="3404484"/>
              <a:ext cx="25425" cy="77849"/>
            </a:xfrm>
            <a:custGeom>
              <a:rect b="b" l="l" r="r" t="t"/>
              <a:pathLst>
                <a:path extrusionOk="0" h="2425" w="792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1105799" y="3403745"/>
              <a:ext cx="24462" cy="78587"/>
            </a:xfrm>
            <a:custGeom>
              <a:rect b="b" l="l" r="r" t="t"/>
              <a:pathLst>
                <a:path extrusionOk="0" h="2448" w="762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1098705" y="3472862"/>
              <a:ext cx="75248" cy="17335"/>
            </a:xfrm>
            <a:custGeom>
              <a:rect b="b" l="l" r="r" t="t"/>
              <a:pathLst>
                <a:path extrusionOk="0" h="540" w="2344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1160727" y="3526762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1168849" y="3490165"/>
              <a:ext cx="5104" cy="32"/>
            </a:xfrm>
            <a:custGeom>
              <a:rect b="b" l="l" r="r" t="t"/>
              <a:pathLst>
                <a:path extrusionOk="0" h="1" w="159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1164772" y="3497260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1114949" y="3526762"/>
              <a:ext cx="21412" cy="14254"/>
            </a:xfrm>
            <a:custGeom>
              <a:rect b="b" l="l" r="r" t="t"/>
              <a:pathLst>
                <a:path extrusionOk="0" h="444" w="667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1144451" y="3536939"/>
              <a:ext cx="5104" cy="3082"/>
            </a:xfrm>
            <a:custGeom>
              <a:rect b="b" l="l" r="r" t="t"/>
              <a:pathLst>
                <a:path extrusionOk="0" h="96" w="159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1164772" y="3510486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1165799" y="3521690"/>
              <a:ext cx="32" cy="2055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1164772" y="3514563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1158672" y="3526762"/>
              <a:ext cx="2087" cy="1059"/>
            </a:xfrm>
            <a:custGeom>
              <a:rect b="b" l="l" r="r" t="t"/>
              <a:pathLst>
                <a:path extrusionOk="0" h="33" w="65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1158672" y="3526762"/>
              <a:ext cx="2087" cy="1059"/>
            </a:xfrm>
            <a:custGeom>
              <a:rect b="b" l="l" r="r" t="t"/>
              <a:pathLst>
                <a:path extrusionOk="0" h="33" w="65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1105799" y="3483038"/>
              <a:ext cx="37656" cy="44783"/>
            </a:xfrm>
            <a:custGeom>
              <a:rect b="b" l="l" r="r" t="t"/>
              <a:pathLst>
                <a:path extrusionOk="0" h="1395" w="1173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1163777" y="3498287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1157677" y="35277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1165799" y="351864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1136329" y="3472862"/>
              <a:ext cx="32" cy="10209"/>
            </a:xfrm>
            <a:custGeom>
              <a:rect b="b" l="l" r="r" t="t"/>
              <a:pathLst>
                <a:path extrusionOk="0" h="318" w="1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165799" y="3493215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1163777" y="3513536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1166826" y="3472862"/>
              <a:ext cx="7127" cy="17335"/>
            </a:xfrm>
            <a:custGeom>
              <a:rect b="b" l="l" r="r" t="t"/>
              <a:pathLst>
                <a:path extrusionOk="0" h="540" w="222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161722" y="3525735"/>
              <a:ext cx="32" cy="1059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1166826" y="3490165"/>
              <a:ext cx="2055" cy="3082"/>
            </a:xfrm>
            <a:custGeom>
              <a:rect b="b" l="l" r="r" t="t"/>
              <a:pathLst>
                <a:path extrusionOk="0" h="96" w="64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1165799" y="351559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1149523" y="3536939"/>
              <a:ext cx="1059" cy="32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1165799" y="3519635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1165799" y="3519635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1163777" y="3512541"/>
              <a:ext cx="1027" cy="1027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1163777" y="3512541"/>
              <a:ext cx="1027" cy="1027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1142428" y="3539988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1163777" y="3499314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1163777" y="3499314"/>
              <a:ext cx="1027" cy="2055"/>
            </a:xfrm>
            <a:custGeom>
              <a:rect b="b" l="l" r="r" t="t"/>
              <a:pathLst>
                <a:path extrusionOk="0" h="64" w="32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1163777" y="3523712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1165799" y="349421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1165799" y="3494210"/>
              <a:ext cx="1059" cy="3082"/>
            </a:xfrm>
            <a:custGeom>
              <a:rect b="b" l="l" r="r" t="t"/>
              <a:pathLst>
                <a:path extrusionOk="0" h="96" w="33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1165799" y="3503391"/>
              <a:ext cx="1059" cy="3050"/>
            </a:xfrm>
            <a:custGeom>
              <a:rect b="b" l="l" r="r" t="t"/>
              <a:pathLst>
                <a:path extrusionOk="0" h="95" w="33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1165799" y="3506441"/>
              <a:ext cx="1059" cy="4077"/>
            </a:xfrm>
            <a:custGeom>
              <a:rect b="b" l="l" r="r" t="t"/>
              <a:pathLst>
                <a:path extrusionOk="0" h="127" w="33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1157677" y="3527789"/>
              <a:ext cx="1027" cy="32"/>
            </a:xfrm>
            <a:custGeom>
              <a:rect b="b" l="l" r="r" t="t"/>
              <a:pathLst>
                <a:path extrusionOk="0" h="1" w="32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1136329" y="3472862"/>
              <a:ext cx="37624" cy="20385"/>
            </a:xfrm>
            <a:custGeom>
              <a:rect b="b" l="l" r="r" t="t"/>
              <a:pathLst>
                <a:path extrusionOk="0" h="635" w="1172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1136329" y="3472862"/>
              <a:ext cx="37624" cy="20385"/>
            </a:xfrm>
            <a:custGeom>
              <a:rect b="b" l="l" r="r" t="t"/>
              <a:pathLst>
                <a:path extrusionOk="0" h="635" w="1172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1136329" y="3540983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1160727" y="3525735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1160727" y="3525735"/>
              <a:ext cx="1027" cy="1059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1166826" y="3493215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1166826" y="3493215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1164772" y="3497260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1164772" y="3497260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136329" y="3483038"/>
              <a:ext cx="32" cy="13258"/>
            </a:xfrm>
            <a:custGeom>
              <a:rect b="b" l="l" r="r" t="t"/>
              <a:pathLst>
                <a:path extrusionOk="0" h="413" w="1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136329" y="3483038"/>
              <a:ext cx="32" cy="13258"/>
            </a:xfrm>
            <a:custGeom>
              <a:rect b="b" l="l" r="r" t="t"/>
              <a:pathLst>
                <a:path extrusionOk="0" h="413" w="1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1136329" y="3483038"/>
              <a:ext cx="30529" cy="17303"/>
            </a:xfrm>
            <a:custGeom>
              <a:rect b="b" l="l" r="r" t="t"/>
              <a:pathLst>
                <a:path extrusionOk="0" h="539" w="951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1136329" y="3527789"/>
              <a:ext cx="32" cy="13226"/>
            </a:xfrm>
            <a:custGeom>
              <a:rect b="b" l="l" r="r" t="t"/>
              <a:pathLst>
                <a:path extrusionOk="0" h="412" w="1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1136329" y="3527789"/>
              <a:ext cx="32" cy="13226"/>
            </a:xfrm>
            <a:custGeom>
              <a:rect b="b" l="l" r="r" t="t"/>
              <a:pathLst>
                <a:path extrusionOk="0" h="412" w="1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1136329" y="3539988"/>
              <a:ext cx="6132" cy="1027"/>
            </a:xfrm>
            <a:custGeom>
              <a:rect b="b" l="l" r="r" t="t"/>
              <a:pathLst>
                <a:path extrusionOk="0" h="32" w="191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1143424" y="3536939"/>
              <a:ext cx="6132" cy="3082"/>
            </a:xfrm>
            <a:custGeom>
              <a:rect b="b" l="l" r="r" t="t"/>
              <a:pathLst>
                <a:path extrusionOk="0" h="96" w="191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1143424" y="3536939"/>
              <a:ext cx="6132" cy="3082"/>
            </a:xfrm>
            <a:custGeom>
              <a:rect b="b" l="l" r="r" t="t"/>
              <a:pathLst>
                <a:path extrusionOk="0" h="96" w="191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1150550" y="3527789"/>
              <a:ext cx="7159" cy="9181"/>
            </a:xfrm>
            <a:custGeom>
              <a:rect b="b" l="l" r="r" t="t"/>
              <a:pathLst>
                <a:path extrusionOk="0" h="286" w="223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1136329" y="3527789"/>
              <a:ext cx="21380" cy="13226"/>
            </a:xfrm>
            <a:custGeom>
              <a:rect b="b" l="l" r="r" t="t"/>
              <a:pathLst>
                <a:path extrusionOk="0" h="412" w="666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1136329" y="3527789"/>
              <a:ext cx="21380" cy="13226"/>
            </a:xfrm>
            <a:custGeom>
              <a:rect b="b" l="l" r="r" t="t"/>
              <a:pathLst>
                <a:path extrusionOk="0" h="412" w="666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1164772" y="3501337"/>
              <a:ext cx="1059" cy="2055"/>
            </a:xfrm>
            <a:custGeom>
              <a:rect b="b" l="l" r="r" t="t"/>
              <a:pathLst>
                <a:path extrusionOk="0" h="64" w="33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1136329" y="3503391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1136329" y="3503391"/>
              <a:ext cx="32" cy="1027"/>
            </a:xfrm>
            <a:custGeom>
              <a:rect b="b" l="l" r="r" t="t"/>
              <a:pathLst>
                <a:path extrusionOk="0" h="32" w="1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1164772" y="351048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1164772" y="351048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1136329" y="3500310"/>
              <a:ext cx="30529" cy="13258"/>
            </a:xfrm>
            <a:custGeom>
              <a:rect b="b" l="l" r="r" t="t"/>
              <a:pathLst>
                <a:path extrusionOk="0" h="413" w="951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1136329" y="3496265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1136329" y="3496265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1136329" y="3496265"/>
              <a:ext cx="27480" cy="7127"/>
            </a:xfrm>
            <a:custGeom>
              <a:rect b="b" l="l" r="r" t="t"/>
              <a:pathLst>
                <a:path extrusionOk="0" h="222" w="856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1136329" y="3504387"/>
              <a:ext cx="32" cy="5136"/>
            </a:xfrm>
            <a:custGeom>
              <a:rect b="b" l="l" r="r" t="t"/>
              <a:pathLst>
                <a:path extrusionOk="0" h="160" w="1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1136329" y="3504387"/>
              <a:ext cx="32" cy="5136"/>
            </a:xfrm>
            <a:custGeom>
              <a:rect b="b" l="l" r="r" t="t"/>
              <a:pathLst>
                <a:path extrusionOk="0" h="160" w="1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1136329" y="3504387"/>
              <a:ext cx="16276" cy="5136"/>
            </a:xfrm>
            <a:custGeom>
              <a:rect b="b" l="l" r="r" t="t"/>
              <a:pathLst>
                <a:path extrusionOk="0" h="160" w="507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1166826" y="35186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1166826" y="35186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1164772" y="3522685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1164772" y="3522685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1161722" y="3524740"/>
              <a:ext cx="2087" cy="1027"/>
            </a:xfrm>
            <a:custGeom>
              <a:rect b="b" l="l" r="r" t="t"/>
              <a:pathLst>
                <a:path extrusionOk="0" h="32" w="65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1164772" y="351353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1164772" y="3513536"/>
              <a:ext cx="1059" cy="2087"/>
            </a:xfrm>
            <a:custGeom>
              <a:rect b="b" l="l" r="r" t="t"/>
              <a:pathLst>
                <a:path extrusionOk="0" h="65" w="33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1157677" y="3512541"/>
              <a:ext cx="9181" cy="15281"/>
            </a:xfrm>
            <a:custGeom>
              <a:rect b="b" l="l" r="r" t="t"/>
              <a:pathLst>
                <a:path extrusionOk="0" h="476" w="286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1136329" y="3516586"/>
              <a:ext cx="32" cy="11236"/>
            </a:xfrm>
            <a:custGeom>
              <a:rect b="b" l="l" r="r" t="t"/>
              <a:pathLst>
                <a:path extrusionOk="0" h="350" w="1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1136329" y="3516586"/>
              <a:ext cx="32" cy="11236"/>
            </a:xfrm>
            <a:custGeom>
              <a:rect b="b" l="l" r="r" t="t"/>
              <a:pathLst>
                <a:path extrusionOk="0" h="350" w="1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1136329" y="3516586"/>
              <a:ext cx="22375" cy="11236"/>
            </a:xfrm>
            <a:custGeom>
              <a:rect b="b" l="l" r="r" t="t"/>
              <a:pathLst>
                <a:path extrusionOk="0" h="350" w="697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1152573" y="3509491"/>
              <a:ext cx="11236" cy="7127"/>
            </a:xfrm>
            <a:custGeom>
              <a:rect b="b" l="l" r="r" t="t"/>
              <a:pathLst>
                <a:path extrusionOk="0" h="222" w="35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1136329" y="3509491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1136329" y="3509491"/>
              <a:ext cx="32" cy="7127"/>
            </a:xfrm>
            <a:custGeom>
              <a:rect b="b" l="l" r="r" t="t"/>
              <a:pathLst>
                <a:path extrusionOk="0" h="222" w="1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1136329" y="3509491"/>
              <a:ext cx="21380" cy="7127"/>
            </a:xfrm>
            <a:custGeom>
              <a:rect b="b" l="l" r="r" t="t"/>
              <a:pathLst>
                <a:path extrusionOk="0" h="222" w="666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1135302" y="3483038"/>
              <a:ext cx="31557" cy="44783"/>
            </a:xfrm>
            <a:custGeom>
              <a:rect b="b" l="l" r="r" t="t"/>
              <a:pathLst>
                <a:path extrusionOk="0" h="1395" w="983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1137324" y="3254308"/>
              <a:ext cx="5136" cy="48828"/>
            </a:xfrm>
            <a:custGeom>
              <a:rect b="b" l="l" r="r" t="t"/>
              <a:pathLst>
                <a:path extrusionOk="0" h="1521" w="16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169876" y="3267117"/>
              <a:ext cx="27480" cy="44526"/>
            </a:xfrm>
            <a:custGeom>
              <a:rect b="b" l="l" r="r" t="t"/>
              <a:pathLst>
                <a:path extrusionOk="0" h="1387" w="856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1200373" y="3301402"/>
              <a:ext cx="40674" cy="34767"/>
            </a:xfrm>
            <a:custGeom>
              <a:rect b="b" l="l" r="r" t="t"/>
              <a:pathLst>
                <a:path extrusionOk="0" h="1083" w="1267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1217645" y="3351611"/>
              <a:ext cx="48828" cy="18876"/>
            </a:xfrm>
            <a:custGeom>
              <a:rect b="b" l="l" r="r" t="t"/>
              <a:pathLst>
                <a:path extrusionOk="0" h="588" w="1521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1218672" y="3400439"/>
              <a:ext cx="48828" cy="15538"/>
            </a:xfrm>
            <a:custGeom>
              <a:rect b="b" l="l" r="r" t="t"/>
              <a:pathLst>
                <a:path extrusionOk="0" h="484" w="1521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1202396" y="3435623"/>
              <a:ext cx="39679" cy="29534"/>
            </a:xfrm>
            <a:custGeom>
              <a:rect b="b" l="l" r="r" t="t"/>
              <a:pathLst>
                <a:path extrusionOk="0" h="920" w="1236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1180020" y="3460246"/>
              <a:ext cx="23435" cy="31717"/>
            </a:xfrm>
            <a:custGeom>
              <a:rect b="b" l="l" r="r" t="t"/>
              <a:pathLst>
                <a:path extrusionOk="0" h="988" w="73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26"/>
          <p:cNvSpPr txBox="1"/>
          <p:nvPr/>
        </p:nvSpPr>
        <p:spPr>
          <a:xfrm>
            <a:off x="156600" y="4736600"/>
            <a:ext cx="883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Reference: https://en.wikipedia.org/wiki/Serial_Peripheral_Interface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1" name="Google Shape;10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7"/>
          <p:cNvSpPr/>
          <p:nvPr/>
        </p:nvSpPr>
        <p:spPr>
          <a:xfrm>
            <a:off x="3963296" y="604650"/>
            <a:ext cx="1774409" cy="702176"/>
          </a:xfrm>
          <a:custGeom>
            <a:rect b="b" l="l" r="r" t="t"/>
            <a:pathLst>
              <a:path extrusionOk="0" h="27964" w="40284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7"/>
          <p:cNvSpPr/>
          <p:nvPr/>
        </p:nvSpPr>
        <p:spPr>
          <a:xfrm>
            <a:off x="3963296" y="1067721"/>
            <a:ext cx="1774409" cy="365024"/>
          </a:xfrm>
          <a:custGeom>
            <a:rect b="b" l="l" r="r" t="t"/>
            <a:pathLst>
              <a:path extrusionOk="0" h="14537" w="40284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7"/>
          <p:cNvSpPr/>
          <p:nvPr/>
        </p:nvSpPr>
        <p:spPr>
          <a:xfrm>
            <a:off x="3963296" y="2261665"/>
            <a:ext cx="1774409" cy="27872"/>
          </a:xfrm>
          <a:custGeom>
            <a:rect b="b" l="l" r="r" t="t"/>
            <a:pathLst>
              <a:path extrusionOk="0" h="1110" w="40284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7"/>
          <p:cNvSpPr/>
          <p:nvPr/>
        </p:nvSpPr>
        <p:spPr>
          <a:xfrm>
            <a:off x="3963296" y="4078288"/>
            <a:ext cx="1774409" cy="704561"/>
          </a:xfrm>
          <a:custGeom>
            <a:rect b="b" l="l" r="r" t="t"/>
            <a:pathLst>
              <a:path extrusionOk="0" h="28059" w="40284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7"/>
          <p:cNvSpPr/>
          <p:nvPr/>
        </p:nvSpPr>
        <p:spPr>
          <a:xfrm>
            <a:off x="3963296" y="3877751"/>
            <a:ext cx="1774409" cy="365802"/>
          </a:xfrm>
          <a:custGeom>
            <a:rect b="b" l="l" r="r" t="t"/>
            <a:pathLst>
              <a:path extrusionOk="0" h="14568" w="40284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7"/>
          <p:cNvSpPr/>
          <p:nvPr/>
        </p:nvSpPr>
        <p:spPr>
          <a:xfrm>
            <a:off x="5724222" y="193001"/>
            <a:ext cx="2710901" cy="545540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7"/>
          <p:cNvSpPr/>
          <p:nvPr/>
        </p:nvSpPr>
        <p:spPr>
          <a:xfrm>
            <a:off x="5724222" y="808496"/>
            <a:ext cx="2710901" cy="545540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7"/>
          <p:cNvSpPr/>
          <p:nvPr/>
        </p:nvSpPr>
        <p:spPr>
          <a:xfrm>
            <a:off x="5724222" y="2003243"/>
            <a:ext cx="2710901" cy="544736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7"/>
          <p:cNvSpPr/>
          <p:nvPr/>
        </p:nvSpPr>
        <p:spPr>
          <a:xfrm>
            <a:off x="5724222" y="3881084"/>
            <a:ext cx="2710901" cy="544736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7"/>
          <p:cNvSpPr/>
          <p:nvPr/>
        </p:nvSpPr>
        <p:spPr>
          <a:xfrm>
            <a:off x="5724222" y="4496554"/>
            <a:ext cx="2710901" cy="544761"/>
          </a:xfrm>
          <a:custGeom>
            <a:rect b="b" l="l" r="r" t="t"/>
            <a:pathLst>
              <a:path extrusionOk="0" h="21695" w="107961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7"/>
          <p:cNvSpPr/>
          <p:nvPr/>
        </p:nvSpPr>
        <p:spPr>
          <a:xfrm>
            <a:off x="457200" y="991523"/>
            <a:ext cx="3506121" cy="3269295"/>
          </a:xfrm>
          <a:custGeom>
            <a:rect b="b" l="l" r="r" t="t"/>
            <a:pathLst>
              <a:path extrusionOk="0" h="75499" w="109259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7"/>
          <p:cNvSpPr/>
          <p:nvPr/>
        </p:nvSpPr>
        <p:spPr>
          <a:xfrm>
            <a:off x="457189" y="3804560"/>
            <a:ext cx="3506121" cy="456320"/>
          </a:xfrm>
          <a:custGeom>
            <a:rect b="b" l="l" r="r" t="t"/>
            <a:pathLst>
              <a:path extrusionOk="0" h="14220" w="109259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7"/>
          <p:cNvSpPr/>
          <p:nvPr/>
        </p:nvSpPr>
        <p:spPr>
          <a:xfrm>
            <a:off x="1792550" y="4260848"/>
            <a:ext cx="835399" cy="176880"/>
          </a:xfrm>
          <a:custGeom>
            <a:rect b="b" l="l" r="r" t="t"/>
            <a:pathLst>
              <a:path extrusionOk="0" h="5512" w="26033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7"/>
          <p:cNvSpPr/>
          <p:nvPr/>
        </p:nvSpPr>
        <p:spPr>
          <a:xfrm>
            <a:off x="1380964" y="4437696"/>
            <a:ext cx="1658572" cy="140265"/>
          </a:xfrm>
          <a:custGeom>
            <a:rect b="b" l="l" r="r" t="t"/>
            <a:pathLst>
              <a:path extrusionOk="0" h="4371" w="51685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7"/>
          <p:cNvSpPr/>
          <p:nvPr/>
        </p:nvSpPr>
        <p:spPr>
          <a:xfrm>
            <a:off x="1792550" y="4260848"/>
            <a:ext cx="835399" cy="51890"/>
          </a:xfrm>
          <a:custGeom>
            <a:rect b="b" l="l" r="r" t="t"/>
            <a:pathLst>
              <a:path extrusionOk="0" h="1617" w="26033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7"/>
          <p:cNvSpPr/>
          <p:nvPr/>
        </p:nvSpPr>
        <p:spPr>
          <a:xfrm>
            <a:off x="559825" y="1478528"/>
            <a:ext cx="3300874" cy="1771376"/>
          </a:xfrm>
          <a:custGeom>
            <a:rect b="b" l="l" r="r" t="t"/>
            <a:pathLst>
              <a:path extrusionOk="0" h="11054" w="102863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Each sampling mode generate 2 files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(leading and trailing) 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2" name="Google Shape;1042;p27"/>
          <p:cNvSpPr txBox="1"/>
          <p:nvPr/>
        </p:nvSpPr>
        <p:spPr>
          <a:xfrm>
            <a:off x="457200" y="343650"/>
            <a:ext cx="3403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Monitor 2 Example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3" name="Google Shape;1043;p27"/>
          <p:cNvSpPr txBox="1"/>
          <p:nvPr/>
        </p:nvSpPr>
        <p:spPr>
          <a:xfrm>
            <a:off x="5880020" y="282901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38">
                <a:latin typeface="Fira Sans"/>
                <a:ea typeface="Fira Sans"/>
                <a:cs typeface="Fira Sans"/>
                <a:sym typeface="Fira Sans"/>
              </a:rPr>
              <a:t>CPOL 0 </a:t>
            </a:r>
            <a:r>
              <a:rPr b="1" lang="en" sz="1038">
                <a:latin typeface="Fira Sans"/>
                <a:ea typeface="Fira Sans"/>
                <a:cs typeface="Fira Sans"/>
                <a:sym typeface="Fira Sans"/>
              </a:rPr>
              <a:t>CPHA 0</a:t>
            </a:r>
            <a:r>
              <a:rPr b="1" lang="en" sz="1038">
                <a:latin typeface="Fira Sans"/>
                <a:ea typeface="Fira Sans"/>
                <a:cs typeface="Fira Sans"/>
                <a:sym typeface="Fira Sans"/>
              </a:rPr>
              <a:t> Leading</a:t>
            </a:r>
            <a:endParaRPr b="1" sz="1038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latin typeface="Fira Sans"/>
                <a:ea typeface="Fira Sans"/>
                <a:cs typeface="Fira Sans"/>
                <a:sym typeface="Fira Sans"/>
              </a:rPr>
              <a:t>scoreboard_log_OL0HA0_L.txt</a:t>
            </a:r>
            <a:endParaRPr sz="1038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4" name="Google Shape;1044;p27"/>
          <p:cNvSpPr txBox="1"/>
          <p:nvPr/>
        </p:nvSpPr>
        <p:spPr>
          <a:xfrm>
            <a:off x="5880020" y="907092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0 CPHA 0 Trailing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scoreboard_log_OL0HA0_T.txt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5" name="Google Shape;1045;p27"/>
          <p:cNvSpPr txBox="1"/>
          <p:nvPr/>
        </p:nvSpPr>
        <p:spPr>
          <a:xfrm>
            <a:off x="5880020" y="2110535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0 CPHA 1 Trailing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scoreboard_log_OL0HA1_T.txt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6" name="Google Shape;1046;p27"/>
          <p:cNvSpPr txBox="1"/>
          <p:nvPr/>
        </p:nvSpPr>
        <p:spPr>
          <a:xfrm>
            <a:off x="5880020" y="3997071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1 CPHA 1 Leading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scoreboard_log_OL1HA1_L.txt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7" name="Google Shape;1047;p27"/>
          <p:cNvSpPr txBox="1"/>
          <p:nvPr/>
        </p:nvSpPr>
        <p:spPr>
          <a:xfrm>
            <a:off x="5880020" y="4621263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1 CPHA 1 Trailing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scoreboard_log_OL1HA1_T.txt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8" name="Google Shape;1048;p27"/>
          <p:cNvSpPr/>
          <p:nvPr/>
        </p:nvSpPr>
        <p:spPr>
          <a:xfrm>
            <a:off x="3963296" y="2892838"/>
            <a:ext cx="1774409" cy="27872"/>
          </a:xfrm>
          <a:custGeom>
            <a:rect b="b" l="l" r="r" t="t"/>
            <a:pathLst>
              <a:path extrusionOk="0" h="1110" w="40284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7"/>
          <p:cNvSpPr/>
          <p:nvPr/>
        </p:nvSpPr>
        <p:spPr>
          <a:xfrm>
            <a:off x="5724222" y="2634416"/>
            <a:ext cx="2710901" cy="544736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7"/>
          <p:cNvSpPr txBox="1"/>
          <p:nvPr/>
        </p:nvSpPr>
        <p:spPr>
          <a:xfrm>
            <a:off x="5880020" y="2741707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1 CPHA 0 Leading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scoreboard_log_OL1HA0_L.txt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1" name="Google Shape;1051;p27"/>
          <p:cNvSpPr/>
          <p:nvPr/>
        </p:nvSpPr>
        <p:spPr>
          <a:xfrm>
            <a:off x="3963296" y="3094178"/>
            <a:ext cx="1774409" cy="365802"/>
          </a:xfrm>
          <a:custGeom>
            <a:rect b="b" l="l" r="r" t="t"/>
            <a:pathLst>
              <a:path extrusionOk="0" h="14568" w="40284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7"/>
          <p:cNvSpPr/>
          <p:nvPr/>
        </p:nvSpPr>
        <p:spPr>
          <a:xfrm>
            <a:off x="5724222" y="3249911"/>
            <a:ext cx="2710901" cy="544736"/>
          </a:xfrm>
          <a:custGeom>
            <a:rect b="b" l="l" r="r" t="t"/>
            <a:pathLst>
              <a:path extrusionOk="0" h="21694" w="107961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7"/>
          <p:cNvSpPr txBox="1"/>
          <p:nvPr/>
        </p:nvSpPr>
        <p:spPr>
          <a:xfrm>
            <a:off x="5880020" y="3365899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1 CPHA 0 Trailing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scoreboard_log_OL1HA0_T.txt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4" name="Google Shape;1054;p27"/>
          <p:cNvSpPr/>
          <p:nvPr/>
        </p:nvSpPr>
        <p:spPr>
          <a:xfrm>
            <a:off x="3963296" y="1753521"/>
            <a:ext cx="1774409" cy="365024"/>
          </a:xfrm>
          <a:custGeom>
            <a:rect b="b" l="l" r="r" t="t"/>
            <a:pathLst>
              <a:path extrusionOk="0" h="14537" w="40284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27"/>
          <p:cNvSpPr/>
          <p:nvPr/>
        </p:nvSpPr>
        <p:spPr>
          <a:xfrm>
            <a:off x="5724222" y="1418096"/>
            <a:ext cx="2710901" cy="545540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cap="flat" cmpd="sng" w="80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7"/>
          <p:cNvSpPr txBox="1"/>
          <p:nvPr/>
        </p:nvSpPr>
        <p:spPr>
          <a:xfrm>
            <a:off x="5880020" y="1516692"/>
            <a:ext cx="2097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525" lIns="71525" spcFirstLastPara="1" rIns="71525" wrap="square" tIns="7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CPOL 0 CPHA 1 Leading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scoreboard_log_OL0HA1_L.txt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7" name="Google Shape;1057;p27"/>
          <p:cNvSpPr txBox="1"/>
          <p:nvPr/>
        </p:nvSpPr>
        <p:spPr>
          <a:xfrm>
            <a:off x="4057650" y="1197850"/>
            <a:ext cx="619800" cy="365700"/>
          </a:xfrm>
          <a:prstGeom prst="rect">
            <a:avLst/>
          </a:prstGeom>
          <a:solidFill>
            <a:srgbClr val="30475E"/>
          </a:solidFill>
          <a:ln cap="flat" cmpd="sng" w="9525">
            <a:solidFill>
              <a:srgbClr val="304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Mode 0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8" name="Google Shape;1058;p27"/>
          <p:cNvSpPr txBox="1"/>
          <p:nvPr/>
        </p:nvSpPr>
        <p:spPr>
          <a:xfrm>
            <a:off x="4057650" y="1979950"/>
            <a:ext cx="633000" cy="365700"/>
          </a:xfrm>
          <a:prstGeom prst="rect">
            <a:avLst/>
          </a:prstGeom>
          <a:solidFill>
            <a:srgbClr val="30475E"/>
          </a:solidFill>
          <a:ln cap="flat" cmpd="sng" w="9525">
            <a:solidFill>
              <a:srgbClr val="304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Mode 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9" name="Google Shape;1059;p27"/>
          <p:cNvSpPr txBox="1"/>
          <p:nvPr/>
        </p:nvSpPr>
        <p:spPr>
          <a:xfrm>
            <a:off x="4057650" y="2798050"/>
            <a:ext cx="633000" cy="365700"/>
          </a:xfrm>
          <a:prstGeom prst="rect">
            <a:avLst/>
          </a:prstGeom>
          <a:solidFill>
            <a:srgbClr val="30475E"/>
          </a:solidFill>
          <a:ln cap="flat" cmpd="sng" w="9525">
            <a:solidFill>
              <a:srgbClr val="304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Mode 2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0" name="Google Shape;1060;p27"/>
          <p:cNvSpPr txBox="1"/>
          <p:nvPr/>
        </p:nvSpPr>
        <p:spPr>
          <a:xfrm>
            <a:off x="4057525" y="3788650"/>
            <a:ext cx="633000" cy="365700"/>
          </a:xfrm>
          <a:prstGeom prst="rect">
            <a:avLst/>
          </a:prstGeom>
          <a:solidFill>
            <a:srgbClr val="30475E"/>
          </a:solidFill>
          <a:ln cap="flat" cmpd="sng" w="9525">
            <a:solidFill>
              <a:srgbClr val="304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Mode 3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1" name="Google Shape;10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8"/>
          <p:cNvSpPr txBox="1"/>
          <p:nvPr/>
        </p:nvSpPr>
        <p:spPr>
          <a:xfrm>
            <a:off x="710250" y="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Monitor 2 example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67" name="Google Shape;10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26" y="1122953"/>
            <a:ext cx="8037065" cy="318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28"/>
          <p:cNvSpPr txBox="1"/>
          <p:nvPr/>
        </p:nvSpPr>
        <p:spPr>
          <a:xfrm>
            <a:off x="1106831" y="4312551"/>
            <a:ext cx="8037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575" lIns="157575" spcFirstLastPara="1" rIns="157575" wrap="square" tIns="157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95">
                <a:solidFill>
                  <a:schemeClr val="dk2"/>
                </a:solidFill>
              </a:rPr>
              <a:t>0b01010000 -&gt; 0x50 			0b10111001 -&gt; 0xB9</a:t>
            </a:r>
            <a:endParaRPr b="1" sz="1895">
              <a:solidFill>
                <a:schemeClr val="dk2"/>
              </a:solidFill>
            </a:endParaRPr>
          </a:p>
        </p:txBody>
      </p:sp>
      <p:sp>
        <p:nvSpPr>
          <p:cNvPr id="1069" name="Google Shape;1069;p28"/>
          <p:cNvSpPr txBox="1"/>
          <p:nvPr/>
        </p:nvSpPr>
        <p:spPr>
          <a:xfrm>
            <a:off x="1106723" y="512875"/>
            <a:ext cx="80373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575" lIns="157575" spcFirstLastPara="1" rIns="157575" wrap="square" tIns="157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dk2"/>
                </a:solidFill>
              </a:rPr>
              <a:t>Example log file for mode 1 leading and trailing data sampling:</a:t>
            </a:r>
            <a:endParaRPr sz="1895">
              <a:solidFill>
                <a:schemeClr val="dk2"/>
              </a:solidFill>
            </a:endParaRPr>
          </a:p>
        </p:txBody>
      </p:sp>
      <p:sp>
        <p:nvSpPr>
          <p:cNvPr id="1070" name="Google Shape;1070;p28"/>
          <p:cNvSpPr/>
          <p:nvPr/>
        </p:nvSpPr>
        <p:spPr>
          <a:xfrm>
            <a:off x="2231575" y="1360725"/>
            <a:ext cx="408300" cy="29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8"/>
          <p:cNvSpPr/>
          <p:nvPr/>
        </p:nvSpPr>
        <p:spPr>
          <a:xfrm>
            <a:off x="6346375" y="1360725"/>
            <a:ext cx="408300" cy="299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2" name="Google Shape;1072;p28"/>
          <p:cNvCxnSpPr/>
          <p:nvPr/>
        </p:nvCxnSpPr>
        <p:spPr>
          <a:xfrm>
            <a:off x="1605650" y="1270000"/>
            <a:ext cx="43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28"/>
          <p:cNvCxnSpPr/>
          <p:nvPr/>
        </p:nvCxnSpPr>
        <p:spPr>
          <a:xfrm>
            <a:off x="5720450" y="1270000"/>
            <a:ext cx="43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9"/>
          <p:cNvSpPr txBox="1"/>
          <p:nvPr/>
        </p:nvSpPr>
        <p:spPr>
          <a:xfrm>
            <a:off x="710250" y="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Monitor 2 example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80" name="Google Shape;10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50" y="1967887"/>
            <a:ext cx="3674250" cy="20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1" name="Google Shape;1081;p29"/>
          <p:cNvSpPr txBox="1"/>
          <p:nvPr/>
        </p:nvSpPr>
        <p:spPr>
          <a:xfrm>
            <a:off x="138000" y="664325"/>
            <a:ext cx="8868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For simulated different mode of sampling, see that on MOSI, mode 0 and mode 2 differs from mode 1; on MISO, mode 3 differs from mode 1.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This conclude that DUT is operating under mode 1, with clock signal as control signal (hence clock is never altered).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2" name="Google Shape;1082;p29"/>
          <p:cNvSpPr txBox="1"/>
          <p:nvPr/>
        </p:nvSpPr>
        <p:spPr>
          <a:xfrm>
            <a:off x="1526671" y="4080625"/>
            <a:ext cx="272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Collection of data across all transactions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083" name="Google Shape;10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29"/>
          <p:cNvSpPr/>
          <p:nvPr/>
        </p:nvSpPr>
        <p:spPr>
          <a:xfrm>
            <a:off x="6023480" y="1795111"/>
            <a:ext cx="2273374" cy="2071100"/>
          </a:xfrm>
          <a:custGeom>
            <a:rect b="b" l="l" r="r" t="t"/>
            <a:pathLst>
              <a:path extrusionOk="0" h="64455" w="7075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9"/>
          <p:cNvSpPr/>
          <p:nvPr/>
        </p:nvSpPr>
        <p:spPr>
          <a:xfrm>
            <a:off x="5992954" y="1663593"/>
            <a:ext cx="2334426" cy="2334394"/>
          </a:xfrm>
          <a:custGeom>
            <a:rect b="b" l="l" r="r" t="t"/>
            <a:pathLst>
              <a:path extrusionOk="0" h="72649" w="7265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9"/>
          <p:cNvSpPr/>
          <p:nvPr/>
        </p:nvSpPr>
        <p:spPr>
          <a:xfrm>
            <a:off x="5634741" y="3236736"/>
            <a:ext cx="3080350" cy="895758"/>
          </a:xfrm>
          <a:custGeom>
            <a:rect b="b" l="l" r="r" t="t"/>
            <a:pathLst>
              <a:path extrusionOk="0" h="27877" w="95864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9"/>
          <p:cNvSpPr/>
          <p:nvPr/>
        </p:nvSpPr>
        <p:spPr>
          <a:xfrm>
            <a:off x="5964452" y="3797480"/>
            <a:ext cx="2375138" cy="176086"/>
          </a:xfrm>
          <a:custGeom>
            <a:rect b="b" l="l" r="r" t="t"/>
            <a:pathLst>
              <a:path extrusionOk="0" h="5480" w="73917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9"/>
          <p:cNvSpPr/>
          <p:nvPr/>
        </p:nvSpPr>
        <p:spPr>
          <a:xfrm>
            <a:off x="6770400" y="1779334"/>
            <a:ext cx="960665" cy="1027533"/>
          </a:xfrm>
          <a:custGeom>
            <a:rect b="b" l="l" r="r" t="t"/>
            <a:pathLst>
              <a:path extrusionOk="0" h="31978" w="29897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9"/>
          <p:cNvSpPr/>
          <p:nvPr/>
        </p:nvSpPr>
        <p:spPr>
          <a:xfrm>
            <a:off x="6772424" y="1760858"/>
            <a:ext cx="899614" cy="820632"/>
          </a:xfrm>
          <a:custGeom>
            <a:rect b="b" l="l" r="r" t="t"/>
            <a:pathLst>
              <a:path extrusionOk="0" h="25539" w="27997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9"/>
          <p:cNvSpPr/>
          <p:nvPr/>
        </p:nvSpPr>
        <p:spPr>
          <a:xfrm>
            <a:off x="6258561" y="3324490"/>
            <a:ext cx="1824580" cy="505862"/>
          </a:xfrm>
          <a:custGeom>
            <a:rect b="b" l="l" r="r" t="t"/>
            <a:pathLst>
              <a:path extrusionOk="0" h="15743" w="56783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9"/>
          <p:cNvSpPr/>
          <p:nvPr/>
        </p:nvSpPr>
        <p:spPr>
          <a:xfrm>
            <a:off x="6550613" y="2994907"/>
            <a:ext cx="377557" cy="568392"/>
          </a:xfrm>
          <a:custGeom>
            <a:rect b="b" l="l" r="r" t="t"/>
            <a:pathLst>
              <a:path extrusionOk="0" h="17689" w="1175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9"/>
          <p:cNvSpPr/>
          <p:nvPr/>
        </p:nvSpPr>
        <p:spPr>
          <a:xfrm>
            <a:off x="6915928" y="2164892"/>
            <a:ext cx="520032" cy="459720"/>
          </a:xfrm>
          <a:custGeom>
            <a:rect b="b" l="l" r="r" t="t"/>
            <a:pathLst>
              <a:path extrusionOk="0" h="14307" w="16184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29"/>
          <p:cNvSpPr/>
          <p:nvPr/>
        </p:nvSpPr>
        <p:spPr>
          <a:xfrm>
            <a:off x="6541456" y="2500516"/>
            <a:ext cx="468106" cy="624367"/>
          </a:xfrm>
          <a:custGeom>
            <a:rect b="b" l="l" r="r" t="t"/>
            <a:pathLst>
              <a:path extrusionOk="0" h="19431" w="14568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29"/>
          <p:cNvSpPr/>
          <p:nvPr/>
        </p:nvSpPr>
        <p:spPr>
          <a:xfrm>
            <a:off x="7353476" y="2994907"/>
            <a:ext cx="376561" cy="568392"/>
          </a:xfrm>
          <a:custGeom>
            <a:rect b="b" l="l" r="r" t="t"/>
            <a:pathLst>
              <a:path extrusionOk="0" h="17689" w="11719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29"/>
          <p:cNvSpPr/>
          <p:nvPr/>
        </p:nvSpPr>
        <p:spPr>
          <a:xfrm>
            <a:off x="7272084" y="2500516"/>
            <a:ext cx="468138" cy="624367"/>
          </a:xfrm>
          <a:custGeom>
            <a:rect b="b" l="l" r="r" t="t"/>
            <a:pathLst>
              <a:path extrusionOk="0" h="19431" w="14569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9"/>
          <p:cNvSpPr/>
          <p:nvPr/>
        </p:nvSpPr>
        <p:spPr>
          <a:xfrm>
            <a:off x="6816189" y="2460382"/>
            <a:ext cx="657399" cy="1024738"/>
          </a:xfrm>
          <a:custGeom>
            <a:rect b="b" l="l" r="r" t="t"/>
            <a:pathLst>
              <a:path extrusionOk="0" h="31891" w="20459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29"/>
          <p:cNvSpPr/>
          <p:nvPr/>
        </p:nvSpPr>
        <p:spPr>
          <a:xfrm>
            <a:off x="6939320" y="2438661"/>
            <a:ext cx="439637" cy="236656"/>
          </a:xfrm>
          <a:custGeom>
            <a:rect b="b" l="l" r="r" t="t"/>
            <a:pathLst>
              <a:path extrusionOk="0" h="7365" w="13682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9"/>
          <p:cNvSpPr/>
          <p:nvPr/>
        </p:nvSpPr>
        <p:spPr>
          <a:xfrm>
            <a:off x="7016663" y="2265274"/>
            <a:ext cx="266635" cy="371227"/>
          </a:xfrm>
          <a:custGeom>
            <a:rect b="b" l="l" r="r" t="t"/>
            <a:pathLst>
              <a:path extrusionOk="0" h="11553" w="8298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9"/>
          <p:cNvSpPr/>
          <p:nvPr/>
        </p:nvSpPr>
        <p:spPr>
          <a:xfrm>
            <a:off x="7122508" y="1854685"/>
            <a:ext cx="501685" cy="786861"/>
          </a:xfrm>
          <a:custGeom>
            <a:rect b="b" l="l" r="r" t="t"/>
            <a:pathLst>
              <a:path extrusionOk="0" h="24488" w="15613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9"/>
          <p:cNvSpPr/>
          <p:nvPr/>
        </p:nvSpPr>
        <p:spPr>
          <a:xfrm>
            <a:off x="7066533" y="2265274"/>
            <a:ext cx="166896" cy="185437"/>
          </a:xfrm>
          <a:custGeom>
            <a:rect b="b" l="l" r="r" t="t"/>
            <a:pathLst>
              <a:path extrusionOk="0" h="5771" w="5194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9"/>
          <p:cNvSpPr/>
          <p:nvPr/>
        </p:nvSpPr>
        <p:spPr>
          <a:xfrm>
            <a:off x="6924057" y="1908925"/>
            <a:ext cx="413192" cy="500046"/>
          </a:xfrm>
          <a:custGeom>
            <a:rect b="b" l="l" r="r" t="t"/>
            <a:pathLst>
              <a:path extrusionOk="0" h="15562" w="12859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9"/>
          <p:cNvSpPr/>
          <p:nvPr/>
        </p:nvSpPr>
        <p:spPr>
          <a:xfrm>
            <a:off x="6961717" y="1889613"/>
            <a:ext cx="383662" cy="341826"/>
          </a:xfrm>
          <a:custGeom>
            <a:rect b="b" l="l" r="r" t="t"/>
            <a:pathLst>
              <a:path extrusionOk="0" h="10638" w="1194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9"/>
          <p:cNvSpPr/>
          <p:nvPr/>
        </p:nvSpPr>
        <p:spPr>
          <a:xfrm>
            <a:off x="6906770" y="1867506"/>
            <a:ext cx="491531" cy="373862"/>
          </a:xfrm>
          <a:custGeom>
            <a:rect b="b" l="l" r="r" t="t"/>
            <a:pathLst>
              <a:path extrusionOk="0" h="11635" w="15297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9"/>
          <p:cNvSpPr/>
          <p:nvPr/>
        </p:nvSpPr>
        <p:spPr>
          <a:xfrm>
            <a:off x="6682903" y="2973249"/>
            <a:ext cx="924002" cy="20372"/>
          </a:xfrm>
          <a:custGeom>
            <a:rect b="b" l="l" r="r" t="t"/>
            <a:pathLst>
              <a:path extrusionOk="0" h="634" w="28756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29"/>
          <p:cNvSpPr/>
          <p:nvPr/>
        </p:nvSpPr>
        <p:spPr>
          <a:xfrm>
            <a:off x="7041084" y="3733376"/>
            <a:ext cx="480349" cy="175058"/>
          </a:xfrm>
          <a:custGeom>
            <a:rect b="b" l="l" r="r" t="t"/>
            <a:pathLst>
              <a:path extrusionOk="0" h="5448" w="14949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9"/>
          <p:cNvSpPr/>
          <p:nvPr/>
        </p:nvSpPr>
        <p:spPr>
          <a:xfrm>
            <a:off x="7052266" y="3733376"/>
            <a:ext cx="469167" cy="160823"/>
          </a:xfrm>
          <a:custGeom>
            <a:rect b="b" l="l" r="r" t="t"/>
            <a:pathLst>
              <a:path extrusionOk="0" h="5005" w="14601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29"/>
          <p:cNvSpPr/>
          <p:nvPr/>
        </p:nvSpPr>
        <p:spPr>
          <a:xfrm>
            <a:off x="6687980" y="2964092"/>
            <a:ext cx="913848" cy="613634"/>
          </a:xfrm>
          <a:custGeom>
            <a:rect b="b" l="l" r="r" t="t"/>
            <a:pathLst>
              <a:path extrusionOk="0" h="19097" w="2844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29"/>
          <p:cNvSpPr/>
          <p:nvPr/>
        </p:nvSpPr>
        <p:spPr>
          <a:xfrm>
            <a:off x="7260902" y="3734436"/>
            <a:ext cx="305291" cy="190385"/>
          </a:xfrm>
          <a:custGeom>
            <a:rect b="b" l="l" r="r" t="t"/>
            <a:pathLst>
              <a:path extrusionOk="0" h="5925" w="9501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9"/>
          <p:cNvSpPr/>
          <p:nvPr/>
        </p:nvSpPr>
        <p:spPr>
          <a:xfrm>
            <a:off x="6680846" y="2981379"/>
            <a:ext cx="928083" cy="613634"/>
          </a:xfrm>
          <a:custGeom>
            <a:rect b="b" l="l" r="r" t="t"/>
            <a:pathLst>
              <a:path extrusionOk="0" h="19097" w="28883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9"/>
          <p:cNvSpPr/>
          <p:nvPr/>
        </p:nvSpPr>
        <p:spPr>
          <a:xfrm>
            <a:off x="6739874" y="3593985"/>
            <a:ext cx="809032" cy="36663"/>
          </a:xfrm>
          <a:custGeom>
            <a:rect b="b" l="l" r="r" t="t"/>
            <a:pathLst>
              <a:path extrusionOk="0" h="1141" w="25178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9"/>
          <p:cNvSpPr/>
          <p:nvPr/>
        </p:nvSpPr>
        <p:spPr>
          <a:xfrm>
            <a:off x="7084848" y="3231980"/>
            <a:ext cx="120111" cy="112207"/>
          </a:xfrm>
          <a:custGeom>
            <a:rect b="b" l="l" r="r" t="t"/>
            <a:pathLst>
              <a:path extrusionOk="0" h="3492" w="3738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29"/>
          <p:cNvSpPr/>
          <p:nvPr/>
        </p:nvSpPr>
        <p:spPr>
          <a:xfrm>
            <a:off x="6219745" y="3333165"/>
            <a:ext cx="1012688" cy="548213"/>
          </a:xfrm>
          <a:custGeom>
            <a:rect b="b" l="l" r="r" t="t"/>
            <a:pathLst>
              <a:path extrusionOk="0" h="17061" w="31516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9"/>
          <p:cNvSpPr/>
          <p:nvPr/>
        </p:nvSpPr>
        <p:spPr>
          <a:xfrm>
            <a:off x="7265979" y="3333230"/>
            <a:ext cx="804116" cy="509075"/>
          </a:xfrm>
          <a:custGeom>
            <a:rect b="b" l="l" r="r" t="t"/>
            <a:pathLst>
              <a:path extrusionOk="0" h="15843" w="25025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9"/>
          <p:cNvSpPr/>
          <p:nvPr/>
        </p:nvSpPr>
        <p:spPr>
          <a:xfrm>
            <a:off x="7004453" y="3704906"/>
            <a:ext cx="317533" cy="180167"/>
          </a:xfrm>
          <a:custGeom>
            <a:rect b="b" l="l" r="r" t="t"/>
            <a:pathLst>
              <a:path extrusionOk="0" h="5607" w="9882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9"/>
          <p:cNvSpPr/>
          <p:nvPr/>
        </p:nvSpPr>
        <p:spPr>
          <a:xfrm>
            <a:off x="6735793" y="3724218"/>
            <a:ext cx="451847" cy="136402"/>
          </a:xfrm>
          <a:custGeom>
            <a:rect b="b" l="l" r="r" t="t"/>
            <a:pathLst>
              <a:path extrusionOk="0" h="4245" w="14062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9"/>
          <p:cNvSpPr/>
          <p:nvPr/>
        </p:nvSpPr>
        <p:spPr>
          <a:xfrm>
            <a:off x="6219713" y="3333230"/>
            <a:ext cx="804116" cy="509075"/>
          </a:xfrm>
          <a:custGeom>
            <a:rect b="b" l="l" r="r" t="t"/>
            <a:pathLst>
              <a:path extrusionOk="0" h="15843" w="25025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9"/>
          <p:cNvSpPr/>
          <p:nvPr/>
        </p:nvSpPr>
        <p:spPr>
          <a:xfrm>
            <a:off x="6782610" y="3739834"/>
            <a:ext cx="463029" cy="168599"/>
          </a:xfrm>
          <a:custGeom>
            <a:rect b="b" l="l" r="r" t="t"/>
            <a:pathLst>
              <a:path extrusionOk="0" h="5247" w="1441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9"/>
          <p:cNvSpPr/>
          <p:nvPr/>
        </p:nvSpPr>
        <p:spPr>
          <a:xfrm>
            <a:off x="6716481" y="3734436"/>
            <a:ext cx="305291" cy="190385"/>
          </a:xfrm>
          <a:custGeom>
            <a:rect b="b" l="l" r="r" t="t"/>
            <a:pathLst>
              <a:path extrusionOk="0" h="5925" w="9501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9"/>
          <p:cNvSpPr/>
          <p:nvPr/>
        </p:nvSpPr>
        <p:spPr>
          <a:xfrm>
            <a:off x="3647250" y="2097801"/>
            <a:ext cx="256035" cy="210314"/>
          </a:xfrm>
          <a:custGeom>
            <a:rect b="b" l="l" r="r" t="t"/>
            <a:pathLst>
              <a:path extrusionOk="0" h="7570" w="7602">
                <a:moveTo>
                  <a:pt x="3801" y="539"/>
                </a:moveTo>
                <a:cubicBezTo>
                  <a:pt x="5606" y="539"/>
                  <a:pt x="7063" y="1996"/>
                  <a:pt x="7063" y="3801"/>
                </a:cubicBezTo>
                <a:cubicBezTo>
                  <a:pt x="7063" y="5606"/>
                  <a:pt x="5606" y="7063"/>
                  <a:pt x="3801" y="7063"/>
                </a:cubicBezTo>
                <a:cubicBezTo>
                  <a:pt x="1996" y="7063"/>
                  <a:pt x="539" y="5606"/>
                  <a:pt x="539" y="3801"/>
                </a:cubicBezTo>
                <a:cubicBezTo>
                  <a:pt x="539" y="1996"/>
                  <a:pt x="1996" y="539"/>
                  <a:pt x="3801" y="539"/>
                </a:cubicBezTo>
                <a:close/>
                <a:moveTo>
                  <a:pt x="3801" y="0"/>
                </a:moveTo>
                <a:cubicBezTo>
                  <a:pt x="1711" y="0"/>
                  <a:pt x="0" y="1711"/>
                  <a:pt x="0" y="3801"/>
                </a:cubicBezTo>
                <a:cubicBezTo>
                  <a:pt x="0" y="5891"/>
                  <a:pt x="1711" y="7569"/>
                  <a:pt x="3801" y="7569"/>
                </a:cubicBezTo>
                <a:cubicBezTo>
                  <a:pt x="5891" y="7569"/>
                  <a:pt x="7601" y="5891"/>
                  <a:pt x="7601" y="3801"/>
                </a:cubicBezTo>
                <a:cubicBezTo>
                  <a:pt x="7601" y="1711"/>
                  <a:pt x="5891" y="0"/>
                  <a:pt x="380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212525" lIns="212525" spcFirstLastPara="1" rIns="212525" wrap="square" tIns="21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9"/>
          <p:cNvSpPr/>
          <p:nvPr/>
        </p:nvSpPr>
        <p:spPr>
          <a:xfrm>
            <a:off x="1970850" y="2097801"/>
            <a:ext cx="256035" cy="210314"/>
          </a:xfrm>
          <a:custGeom>
            <a:rect b="b" l="l" r="r" t="t"/>
            <a:pathLst>
              <a:path extrusionOk="0" h="7570" w="7602">
                <a:moveTo>
                  <a:pt x="3801" y="539"/>
                </a:moveTo>
                <a:cubicBezTo>
                  <a:pt x="5606" y="539"/>
                  <a:pt x="7063" y="1996"/>
                  <a:pt x="7063" y="3801"/>
                </a:cubicBezTo>
                <a:cubicBezTo>
                  <a:pt x="7063" y="5606"/>
                  <a:pt x="5606" y="7063"/>
                  <a:pt x="3801" y="7063"/>
                </a:cubicBezTo>
                <a:cubicBezTo>
                  <a:pt x="1996" y="7063"/>
                  <a:pt x="539" y="5606"/>
                  <a:pt x="539" y="3801"/>
                </a:cubicBezTo>
                <a:cubicBezTo>
                  <a:pt x="539" y="1996"/>
                  <a:pt x="1996" y="539"/>
                  <a:pt x="3801" y="539"/>
                </a:cubicBezTo>
                <a:close/>
                <a:moveTo>
                  <a:pt x="3801" y="0"/>
                </a:moveTo>
                <a:cubicBezTo>
                  <a:pt x="1711" y="0"/>
                  <a:pt x="0" y="1711"/>
                  <a:pt x="0" y="3801"/>
                </a:cubicBezTo>
                <a:cubicBezTo>
                  <a:pt x="0" y="5891"/>
                  <a:pt x="1711" y="7569"/>
                  <a:pt x="3801" y="7569"/>
                </a:cubicBezTo>
                <a:cubicBezTo>
                  <a:pt x="5891" y="7569"/>
                  <a:pt x="7601" y="5891"/>
                  <a:pt x="7601" y="3801"/>
                </a:cubicBezTo>
                <a:cubicBezTo>
                  <a:pt x="7601" y="1711"/>
                  <a:pt x="5891" y="0"/>
                  <a:pt x="380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212525" lIns="212525" spcFirstLastPara="1" rIns="212525" wrap="square" tIns="21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0"/>
          <p:cNvSpPr txBox="1"/>
          <p:nvPr/>
        </p:nvSpPr>
        <p:spPr>
          <a:xfrm>
            <a:off x="562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Scoreboard 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Example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6" name="Google Shape;11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7" name="Google Shape;11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500" y="181400"/>
            <a:ext cx="747025" cy="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0"/>
          <p:cNvPicPr preferRelativeResize="0"/>
          <p:nvPr/>
        </p:nvPicPr>
        <p:blipFill rotWithShape="1">
          <a:blip r:embed="rId4">
            <a:alphaModFix/>
          </a:blip>
          <a:srcRect b="0" l="0" r="2238" t="0"/>
          <a:stretch/>
        </p:blipFill>
        <p:spPr>
          <a:xfrm>
            <a:off x="763925" y="3165200"/>
            <a:ext cx="7445725" cy="1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25" y="996250"/>
            <a:ext cx="7445724" cy="21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1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Code Coverage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5" name="Google Shape;1135;p31"/>
          <p:cNvSpPr/>
          <p:nvPr/>
        </p:nvSpPr>
        <p:spPr>
          <a:xfrm>
            <a:off x="2751387" y="2566925"/>
            <a:ext cx="6239876" cy="1079837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noFill/>
          <a:ln cap="flat" cmpd="sng" w="15950">
            <a:solidFill>
              <a:srgbClr val="EDD2C3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141600" lIns="141600" spcFirstLastPara="1" rIns="141600" wrap="square" tIns="14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1"/>
          <p:cNvSpPr/>
          <p:nvPr/>
        </p:nvSpPr>
        <p:spPr>
          <a:xfrm>
            <a:off x="2718950" y="3785269"/>
            <a:ext cx="6272534" cy="1079837"/>
          </a:xfrm>
          <a:custGeom>
            <a:rect b="b" l="l" r="r" t="t"/>
            <a:pathLst>
              <a:path extrusionOk="0" h="21726" w="107961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noFill/>
          <a:ln cap="flat" cmpd="sng" w="1595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141600" lIns="141600" spcFirstLastPara="1" rIns="141600" wrap="square" tIns="14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1"/>
          <p:cNvSpPr txBox="1"/>
          <p:nvPr/>
        </p:nvSpPr>
        <p:spPr>
          <a:xfrm>
            <a:off x="2925175" y="2804200"/>
            <a:ext cx="59523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1600" lIns="141600" spcFirstLastPara="1" rIns="141600" wrap="square" tIns="1416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clk_cnt[1] never toggle due to clk_cnt maxing at CLK_DIV/2 - 1. This does not impact functionality, but may benefit from code optimization or restructuring for clarity.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8" name="Google Shape;1138;p31"/>
          <p:cNvSpPr txBox="1"/>
          <p:nvPr/>
        </p:nvSpPr>
        <p:spPr>
          <a:xfrm>
            <a:off x="2925225" y="4088225"/>
            <a:ext cx="5952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1600" lIns="141600" spcFirstLastPara="1" rIns="141600" wrap="square" tIns="1416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The SPI slave in the testbench is hardcoded to continuously drive 8’hB9 on MISO. As a result, the SPI master (rx_data) always captures 8’hB9.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8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39" name="Google Shape;1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49" y="2648435"/>
            <a:ext cx="2320401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1"/>
          <p:cNvPicPr preferRelativeResize="0"/>
          <p:nvPr/>
        </p:nvPicPr>
        <p:blipFill rotWithShape="1">
          <a:blip r:embed="rId4">
            <a:alphaModFix/>
          </a:blip>
          <a:srcRect b="0" l="0" r="20108" t="0"/>
          <a:stretch/>
        </p:blipFill>
        <p:spPr>
          <a:xfrm>
            <a:off x="378138" y="3822375"/>
            <a:ext cx="2264625" cy="10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2" name="Google Shape;11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50" y="1072900"/>
            <a:ext cx="8583651" cy="10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2534417" y="2066186"/>
            <a:ext cx="1718710" cy="632600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4826685" y="2066186"/>
            <a:ext cx="1767357" cy="632600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3896943" y="2171783"/>
            <a:ext cx="567378" cy="527003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3853462" y="2649061"/>
            <a:ext cx="98372" cy="98404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5021641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1156108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4678620" y="2171783"/>
            <a:ext cx="567411" cy="527003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3733349" y="411455"/>
            <a:ext cx="1614127" cy="899992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3701245" y="1311414"/>
            <a:ext cx="1677289" cy="930788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3831721" y="524048"/>
            <a:ext cx="1417416" cy="1574275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Outline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91" name="Google Shape;191;p14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192" name="Google Shape;192;p14"/>
            <p:cNvSpPr/>
            <p:nvPr/>
          </p:nvSpPr>
          <p:spPr>
            <a:xfrm>
              <a:off x="691509" y="2816806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0451" y="3385198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99198" y="2942607"/>
              <a:ext cx="794134" cy="884953"/>
            </a:xfrm>
            <a:custGeom>
              <a:rect b="b" l="l" r="r" t="t"/>
              <a:pathLst>
                <a:path extrusionOk="0" h="27069" w="24291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146032" y="3210228"/>
              <a:ext cx="271282" cy="272329"/>
            </a:xfrm>
            <a:custGeom>
              <a:rect b="b" l="l" r="r" t="t"/>
              <a:pathLst>
                <a:path extrusionOk="0" h="8330" w="8298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176077" y="3250603"/>
              <a:ext cx="176016" cy="165686"/>
            </a:xfrm>
            <a:custGeom>
              <a:rect b="b" l="l" r="r" t="t"/>
              <a:pathLst>
                <a:path extrusionOk="0" h="5068" w="5384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249569" y="3469054"/>
              <a:ext cx="65254" cy="187426"/>
            </a:xfrm>
            <a:custGeom>
              <a:rect b="b" l="l" r="r" t="t"/>
              <a:pathLst>
                <a:path extrusionOk="0" h="5733" w="1996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273370" y="3616072"/>
              <a:ext cx="16608" cy="15562"/>
            </a:xfrm>
            <a:custGeom>
              <a:rect b="b" l="l" r="r" t="t"/>
              <a:pathLst>
                <a:path extrusionOk="0" h="476" w="508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974168" y="3146020"/>
              <a:ext cx="289917" cy="427651"/>
            </a:xfrm>
            <a:custGeom>
              <a:rect b="b" l="l" r="r" t="t"/>
              <a:pathLst>
                <a:path extrusionOk="0" h="13081" w="8868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201" name="Google Shape;201;p14"/>
            <p:cNvSpPr/>
            <p:nvPr/>
          </p:nvSpPr>
          <p:spPr>
            <a:xfrm>
              <a:off x="7442967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411910" y="2804383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7550657" y="2962255"/>
              <a:ext cx="794134" cy="884201"/>
            </a:xfrm>
            <a:custGeom>
              <a:rect b="b" l="l" r="r" t="t"/>
              <a:pathLst>
                <a:path extrusionOk="0" h="27046" w="24291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8048661" y="3535845"/>
              <a:ext cx="77677" cy="76108"/>
            </a:xfrm>
            <a:custGeom>
              <a:rect b="b" l="l" r="r" t="t"/>
              <a:pathLst>
                <a:path extrusionOk="0" h="2328" w="2376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8053827" y="3186427"/>
              <a:ext cx="13502" cy="182228"/>
            </a:xfrm>
            <a:custGeom>
              <a:rect b="b" l="l" r="r" t="t"/>
              <a:pathLst>
                <a:path extrusionOk="0" h="5574" w="413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7801212" y="3384152"/>
              <a:ext cx="108735" cy="13502"/>
            </a:xfrm>
            <a:custGeom>
              <a:rect b="b" l="l" r="r" t="t"/>
              <a:pathLst>
                <a:path extrusionOk="0" h="413" w="3326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801212" y="3427633"/>
              <a:ext cx="82843" cy="13502"/>
            </a:xfrm>
            <a:custGeom>
              <a:rect b="b" l="l" r="r" t="t"/>
              <a:pathLst>
                <a:path extrusionOk="0" h="413" w="2534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801212" y="3470100"/>
              <a:ext cx="76631" cy="13469"/>
            </a:xfrm>
            <a:custGeom>
              <a:rect b="b" l="l" r="r" t="t"/>
              <a:pathLst>
                <a:path extrusionOk="0" h="412" w="2344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7866433" y="3355186"/>
              <a:ext cx="224696" cy="224696"/>
            </a:xfrm>
            <a:custGeom>
              <a:rect b="b" l="l" r="r" t="t"/>
              <a:pathLst>
                <a:path extrusionOk="0" h="6873" w="6873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7980334" y="3184335"/>
              <a:ext cx="17621" cy="17654"/>
            </a:xfrm>
            <a:custGeom>
              <a:rect b="b" l="l" r="r" t="t"/>
              <a:pathLst>
                <a:path extrusionOk="0" h="540" w="539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7908868" y="3184335"/>
              <a:ext cx="17654" cy="17654"/>
            </a:xfrm>
            <a:custGeom>
              <a:rect b="b" l="l" r="r" t="t"/>
              <a:pathLst>
                <a:path extrusionOk="0" h="540" w="54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7838481" y="3184335"/>
              <a:ext cx="16608" cy="17654"/>
            </a:xfrm>
            <a:custGeom>
              <a:rect b="b" l="l" r="r" t="t"/>
              <a:pathLst>
                <a:path extrusionOk="0" h="540" w="508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69108" y="3165700"/>
              <a:ext cx="297175" cy="54923"/>
            </a:xfrm>
            <a:custGeom>
              <a:rect b="b" l="l" r="r" t="t"/>
              <a:pathLst>
                <a:path extrusionOk="0" h="1680" w="909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7769108" y="3186427"/>
              <a:ext cx="153262" cy="372727"/>
            </a:xfrm>
            <a:custGeom>
              <a:rect b="b" l="l" r="r" t="t"/>
              <a:pathLst>
                <a:path extrusionOk="0" h="11401" w="4688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7801212" y="3255768"/>
              <a:ext cx="232967" cy="13502"/>
            </a:xfrm>
            <a:custGeom>
              <a:rect b="b" l="l" r="r" t="t"/>
              <a:pathLst>
                <a:path extrusionOk="0" h="413" w="7126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7801212" y="3298236"/>
              <a:ext cx="194684" cy="13469"/>
            </a:xfrm>
            <a:custGeom>
              <a:rect b="b" l="l" r="r" t="t"/>
              <a:pathLst>
                <a:path extrusionOk="0" h="412" w="5955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801212" y="3341717"/>
              <a:ext cx="123218" cy="13502"/>
            </a:xfrm>
            <a:custGeom>
              <a:rect b="b" l="l" r="r" t="t"/>
              <a:pathLst>
                <a:path extrusionOk="0" h="413" w="3769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219" name="Google Shape;219;p14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200554" y="2962255"/>
              <a:ext cx="793120" cy="884757"/>
            </a:xfrm>
            <a:custGeom>
              <a:rect b="b" l="l" r="r" t="t"/>
              <a:pathLst>
                <a:path extrusionOk="0" h="27063" w="2426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419038" y="3237134"/>
              <a:ext cx="13469" cy="365502"/>
            </a:xfrm>
            <a:custGeom>
              <a:rect b="b" l="l" r="r" t="t"/>
              <a:pathLst>
                <a:path extrusionOk="0" h="11180" w="412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375557" y="3237134"/>
              <a:ext cx="110795" cy="365502"/>
            </a:xfrm>
            <a:custGeom>
              <a:rect b="b" l="l" r="r" t="t"/>
              <a:pathLst>
                <a:path extrusionOk="0" h="11180" w="3389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450096" y="3237134"/>
              <a:ext cx="170851" cy="365502"/>
            </a:xfrm>
            <a:custGeom>
              <a:rect b="b" l="l" r="r" t="t"/>
              <a:pathLst>
                <a:path extrusionOk="0" h="11180" w="5226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460427" y="3265086"/>
              <a:ext cx="13502" cy="310644"/>
            </a:xfrm>
            <a:custGeom>
              <a:rect b="b" l="l" r="r" t="t"/>
              <a:pathLst>
                <a:path extrusionOk="0" h="9502" w="413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607445" y="3295130"/>
              <a:ext cx="211259" cy="88041"/>
            </a:xfrm>
            <a:custGeom>
              <a:rect b="b" l="l" r="r" t="t"/>
              <a:pathLst>
                <a:path extrusionOk="0" h="2693" w="6462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607445" y="3393469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606432" y="3454571"/>
              <a:ext cx="212272" cy="50771"/>
            </a:xfrm>
            <a:custGeom>
              <a:rect b="b" l="l" r="r" t="t"/>
              <a:pathLst>
                <a:path extrusionOk="0" h="1553" w="6493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6607445" y="3516687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6805202" y="3332399"/>
              <a:ext cx="13502" cy="196743"/>
            </a:xfrm>
            <a:custGeom>
              <a:rect b="b" l="l" r="r" t="t"/>
              <a:pathLst>
                <a:path extrusionOk="0" h="6018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232" name="Google Shape;232;p14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4849439" y="2962255"/>
              <a:ext cx="794166" cy="884201"/>
            </a:xfrm>
            <a:custGeom>
              <a:rect b="b" l="l" r="r" t="t"/>
              <a:pathLst>
                <a:path extrusionOk="0" h="27046" w="24292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5095875" y="3147066"/>
              <a:ext cx="302340" cy="483522"/>
            </a:xfrm>
            <a:custGeom>
              <a:rect b="b" l="l" r="r" t="t"/>
              <a:pathLst>
                <a:path extrusionOk="0" h="14790" w="9248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094829" y="3204016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5094829" y="3557062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207683" y="3585014"/>
              <a:ext cx="78724" cy="13502"/>
            </a:xfrm>
            <a:custGeom>
              <a:rect b="b" l="l" r="r" t="t"/>
              <a:pathLst>
                <a:path extrusionOk="0" h="413" w="2408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5156944" y="3175018"/>
              <a:ext cx="17621" cy="16608"/>
            </a:xfrm>
            <a:custGeom>
              <a:rect b="b" l="l" r="r" t="t"/>
              <a:pathLst>
                <a:path extrusionOk="0" h="508" w="539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5137264" y="3279601"/>
              <a:ext cx="218517" cy="218484"/>
            </a:xfrm>
            <a:custGeom>
              <a:rect b="b" l="l" r="r" t="t"/>
              <a:pathLst>
                <a:path extrusionOk="0" h="6683" w="6684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202518" y="3330340"/>
              <a:ext cx="86995" cy="101478"/>
            </a:xfrm>
            <a:custGeom>
              <a:rect b="b" l="l" r="r" t="t"/>
              <a:pathLst>
                <a:path extrusionOk="0" h="3104" w="2661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5174533" y="3401381"/>
              <a:ext cx="51818" cy="81175"/>
            </a:xfrm>
            <a:custGeom>
              <a:rect b="b" l="l" r="r" t="t"/>
              <a:pathLst>
                <a:path extrusionOk="0" h="2483" w="1585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5265647" y="3400531"/>
              <a:ext cx="52831" cy="82025"/>
            </a:xfrm>
            <a:custGeom>
              <a:rect b="b" l="l" r="r" t="t"/>
              <a:pathLst>
                <a:path extrusionOk="0" h="2509" w="1616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4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245" name="Google Shape;245;p14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149267" y="2962255"/>
              <a:ext cx="794166" cy="884724"/>
            </a:xfrm>
            <a:custGeom>
              <a:rect b="b" l="l" r="r" t="t"/>
              <a:pathLst>
                <a:path extrusionOk="0" h="27062" w="24292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308708" y="3241253"/>
              <a:ext cx="452497" cy="217471"/>
            </a:xfrm>
            <a:custGeom>
              <a:rect b="b" l="l" r="r" t="t"/>
              <a:pathLst>
                <a:path extrusionOk="0" h="6652" w="13841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305603" y="3214380"/>
              <a:ext cx="480449" cy="311658"/>
            </a:xfrm>
            <a:custGeom>
              <a:rect b="b" l="l" r="r" t="t"/>
              <a:pathLst>
                <a:path extrusionOk="0" h="9533" w="14696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539616" y="3493247"/>
              <a:ext cx="13469" cy="13110"/>
            </a:xfrm>
            <a:custGeom>
              <a:rect b="b" l="l" r="r" t="t"/>
              <a:pathLst>
                <a:path extrusionOk="0" h="401" w="412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308708" y="3474220"/>
              <a:ext cx="475284" cy="13502"/>
            </a:xfrm>
            <a:custGeom>
              <a:rect b="b" l="l" r="r" t="t"/>
              <a:pathLst>
                <a:path extrusionOk="0" h="413" w="1453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572733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2506465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2419503" y="3549805"/>
              <a:ext cx="253694" cy="13502"/>
            </a:xfrm>
            <a:custGeom>
              <a:rect b="b" l="l" r="r" t="t"/>
              <a:pathLst>
                <a:path extrusionOk="0" h="413" w="776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364645" y="3259037"/>
              <a:ext cx="141853" cy="139662"/>
            </a:xfrm>
            <a:custGeom>
              <a:rect b="b" l="l" r="r" t="t"/>
              <a:pathLst>
                <a:path extrusionOk="0" h="4272" w="4339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2346011" y="3244195"/>
              <a:ext cx="90101" cy="95495"/>
            </a:xfrm>
            <a:custGeom>
              <a:rect b="b" l="l" r="r" t="t"/>
              <a:pathLst>
                <a:path extrusionOk="0" h="2921" w="2756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4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258" name="Google Shape;258;p14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499369" y="2962255"/>
              <a:ext cx="794134" cy="884724"/>
            </a:xfrm>
            <a:custGeom>
              <a:rect b="b" l="l" r="r" t="t"/>
              <a:pathLst>
                <a:path extrusionOk="0" h="27062" w="24291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671234" y="3213333"/>
              <a:ext cx="450405" cy="297175"/>
            </a:xfrm>
            <a:custGeom>
              <a:rect b="b" l="l" r="r" t="t"/>
              <a:pathLst>
                <a:path extrusionOk="0" h="9090" w="13777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45158" y="3497235"/>
              <a:ext cx="103570" cy="130247"/>
            </a:xfrm>
            <a:custGeom>
              <a:rect b="b" l="l" r="r" t="t"/>
              <a:pathLst>
                <a:path extrusionOk="0" h="3984" w="3168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727138" y="3270284"/>
              <a:ext cx="314763" cy="13469"/>
            </a:xfrm>
            <a:custGeom>
              <a:rect b="b" l="l" r="r" t="t"/>
              <a:pathLst>
                <a:path extrusionOk="0" h="412" w="9628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727138" y="3327234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727138" y="3383138"/>
              <a:ext cx="236105" cy="13469"/>
            </a:xfrm>
            <a:custGeom>
              <a:rect b="b" l="l" r="r" t="t"/>
              <a:pathLst>
                <a:path extrusionOk="0" h="412" w="7222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3727138" y="3440056"/>
              <a:ext cx="314763" cy="13502"/>
            </a:xfrm>
            <a:custGeom>
              <a:rect b="b" l="l" r="r" t="t"/>
              <a:pathLst>
                <a:path extrusionOk="0" h="413" w="9628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 txBox="1"/>
          <p:nvPr/>
        </p:nvSpPr>
        <p:spPr>
          <a:xfrm>
            <a:off x="457211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1819631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Test </a:t>
            </a: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Feature</a:t>
            </a: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 and Test Plan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3182052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Test Architecture and Sequence Mapping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5906892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Assertion, Code and Functional Coverage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7269312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Future Enhancement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4544472" y="4283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Monitors Type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3" name="Google Shape;2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Functional Coverage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48" name="Google Shape;1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00" y="992775"/>
            <a:ext cx="4431275" cy="179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32"/>
          <p:cNvGrpSpPr/>
          <p:nvPr/>
        </p:nvGrpSpPr>
        <p:grpSpPr>
          <a:xfrm>
            <a:off x="6440687" y="454466"/>
            <a:ext cx="2305390" cy="3293988"/>
            <a:chOff x="457208" y="1168980"/>
            <a:chExt cx="2230878" cy="3186908"/>
          </a:xfrm>
        </p:grpSpPr>
        <p:sp>
          <p:nvSpPr>
            <p:cNvPr id="1150" name="Google Shape;1150;p32"/>
            <p:cNvSpPr/>
            <p:nvPr/>
          </p:nvSpPr>
          <p:spPr>
            <a:xfrm>
              <a:off x="1574706" y="1500083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1006661" y="1475252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1031493" y="1579151"/>
              <a:ext cx="519427" cy="2103129"/>
            </a:xfrm>
            <a:custGeom>
              <a:rect b="b" l="l" r="r" t="t"/>
              <a:pathLst>
                <a:path extrusionOk="0" h="64370" w="15898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1047012" y="1606073"/>
              <a:ext cx="488389" cy="388182"/>
            </a:xfrm>
            <a:custGeom>
              <a:rect b="b" l="l" r="r" t="t"/>
              <a:pathLst>
                <a:path extrusionOk="0" h="11881" w="14948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1071843" y="164286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1071843" y="166975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1071843" y="169562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1380173" y="1844452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1427777" y="1872386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1476394" y="1900125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1047012" y="174453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1071843" y="17815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1071843" y="180736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1071843" y="18342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1380173" y="198308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1427777" y="201085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1475381" y="203852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1047012" y="1883168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71843" y="192015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71843" y="194603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1071843" y="197292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1379128" y="212138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1427777" y="2149057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1475381" y="217676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1047012" y="202137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1071843" y="205777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1071843" y="20846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1071843" y="2110536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1379128" y="225955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1426732" y="228745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1475381" y="231487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1047012" y="2159610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1071843" y="21964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1071843" y="222332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1071843" y="224919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1380173" y="239802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1427777" y="242595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1476394" y="245369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1047012" y="229810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1071843" y="233506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1071843" y="236093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1071843" y="238786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1380173" y="253665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1427777" y="256442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1475381" y="259209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1047012" y="2436739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1071843" y="24737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1071843" y="24996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1071843" y="25264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1379128" y="267495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1427777" y="2702595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1475381" y="273033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1047012" y="257494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1071843" y="261134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1071843" y="263823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1071843" y="266410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1379128" y="281312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1426732" y="28410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1475381" y="286844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1047012" y="2713181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1071843" y="2750003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1071843" y="27768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1071843" y="280276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1380173" y="295159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1427777" y="297952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1476394" y="300726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1047012" y="2851647"/>
              <a:ext cx="488389" cy="387986"/>
            </a:xfrm>
            <a:custGeom>
              <a:rect b="b" l="l" r="r" t="t"/>
              <a:pathLst>
                <a:path extrusionOk="0" h="11875" w="14948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1071843" y="28886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1071843" y="291450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1071843" y="294139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379128" y="3089862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1427777" y="311799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475381" y="314566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1047012" y="2990309"/>
              <a:ext cx="488389" cy="387496"/>
            </a:xfrm>
            <a:custGeom>
              <a:rect b="b" l="l" r="r" t="t"/>
              <a:pathLst>
                <a:path extrusionOk="0" h="11860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1071843" y="302729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1071843" y="305317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1071843" y="308006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1379128" y="322852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1427777" y="325616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1475381" y="328390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1047012" y="3128513"/>
              <a:ext cx="488389" cy="387790"/>
            </a:xfrm>
            <a:custGeom>
              <a:rect b="b" l="l" r="r" t="t"/>
              <a:pathLst>
                <a:path extrusionOk="0" h="11869" w="14948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1071843" y="316491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1071843" y="31918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1071843" y="321767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1379128" y="3366663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1427777" y="339443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1476394" y="3422370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1602641" y="1602969"/>
              <a:ext cx="473915" cy="2077252"/>
            </a:xfrm>
            <a:custGeom>
              <a:rect b="b" l="l" r="r" t="t"/>
              <a:pathLst>
                <a:path extrusionOk="0" h="63578" w="14505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1618160" y="162985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1618160" y="17683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1618160" y="190698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1618160" y="204515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1618160" y="218342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1618160" y="23218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1618160" y="246055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1618160" y="259872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1618160" y="2736999"/>
              <a:ext cx="442876" cy="361260"/>
            </a:xfrm>
            <a:custGeom>
              <a:rect b="b" l="l" r="r" t="t"/>
              <a:pathLst>
                <a:path extrusionOk="0" h="11057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1618160" y="287546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1618160" y="3014127"/>
              <a:ext cx="442876" cy="360574"/>
            </a:xfrm>
            <a:custGeom>
              <a:rect b="b" l="l" r="r" t="t"/>
              <a:pathLst>
                <a:path extrusionOk="0" h="11036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1618160" y="315229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1006661" y="1168980"/>
              <a:ext cx="1091621" cy="634304"/>
            </a:xfrm>
            <a:custGeom>
              <a:rect b="b" l="l" r="r" t="t"/>
              <a:pathLst>
                <a:path extrusionOk="0" h="19414" w="33411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1180479" y="1290032"/>
              <a:ext cx="533934" cy="430460"/>
            </a:xfrm>
            <a:custGeom>
              <a:rect b="b" l="l" r="r" t="t"/>
              <a:pathLst>
                <a:path extrusionOk="0" h="13175" w="16342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1180479" y="1440064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1589179" y="1405921"/>
              <a:ext cx="335285" cy="314571"/>
            </a:xfrm>
            <a:custGeom>
              <a:rect b="b" l="l" r="r" t="t"/>
              <a:pathLst>
                <a:path extrusionOk="0" h="9628" w="10262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1763030" y="1482473"/>
              <a:ext cx="161435" cy="110760"/>
            </a:xfrm>
            <a:custGeom>
              <a:rect b="b" l="l" r="r" t="t"/>
              <a:pathLst>
                <a:path extrusionOk="0" h="3390" w="4941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1180479" y="1247590"/>
              <a:ext cx="743985" cy="429447"/>
            </a:xfrm>
            <a:custGeom>
              <a:rect b="b" l="l" r="r" t="t"/>
              <a:pathLst>
                <a:path extrusionOk="0" h="13144" w="22771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1370862" y="1355998"/>
              <a:ext cx="182149" cy="56164"/>
            </a:xfrm>
            <a:custGeom>
              <a:rect b="b" l="l" r="r" t="t"/>
              <a:pathLst>
                <a:path extrusionOk="0" h="1719" w="5575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1372920" y="1366322"/>
              <a:ext cx="176987" cy="92398"/>
            </a:xfrm>
            <a:custGeom>
              <a:rect b="b" l="l" r="r" t="t"/>
              <a:pathLst>
                <a:path extrusionOk="0" h="2828" w="5417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1307739" y="1415233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1284999" y="1428661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1262226" y="144212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1516745" y="1290032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1494004" y="1303493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1471232" y="1316921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1558141" y="1464634"/>
              <a:ext cx="183195" cy="56164"/>
            </a:xfrm>
            <a:custGeom>
              <a:rect b="b" l="l" r="r" t="t"/>
              <a:pathLst>
                <a:path extrusionOk="0" h="1719" w="5607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1561244" y="1474991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1496063" y="1523869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1473290" y="1537330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1450550" y="1550758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1704056" y="1398668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1681283" y="1412129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1658511" y="1424545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2164477" y="1840498"/>
              <a:ext cx="523609" cy="2196703"/>
            </a:xfrm>
            <a:custGeom>
              <a:rect b="b" l="l" r="r" t="t"/>
              <a:pathLst>
                <a:path extrusionOk="0" h="67234" w="16026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1596433" y="1815667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1621264" y="1920023"/>
              <a:ext cx="518415" cy="2102671"/>
            </a:xfrm>
            <a:custGeom>
              <a:rect b="b" l="l" r="r" t="t"/>
              <a:pathLst>
                <a:path extrusionOk="0" h="64356" w="15867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1636783" y="19464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1660569" y="198327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1660569" y="2010166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1660569" y="20360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1968932" y="2184866"/>
              <a:ext cx="22773" cy="28327"/>
            </a:xfrm>
            <a:custGeom>
              <a:rect b="b" l="l" r="r" t="t"/>
              <a:pathLst>
                <a:path extrusionOk="0" h="867" w="697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2016536" y="221244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2064107" y="224037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1636783" y="208495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660569" y="21219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660569" y="214778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660569" y="21747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1967886" y="232316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2017549" y="235126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2064107" y="237851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1636783" y="2223583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1660569" y="226056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1660569" y="228644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660569" y="231333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1967886" y="2461798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2016536" y="248924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2064107" y="251717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1636783" y="23617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1660569" y="23981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1660569" y="24251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1660569" y="24509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968932" y="2600166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2016536" y="26278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065152" y="2655644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1636783" y="250002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1660569" y="25368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1660569" y="256373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1660569" y="25896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1967886" y="27380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2017549" y="276637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2064107" y="279394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1636783" y="263852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1660569" y="267547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1660569" y="270135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1660569" y="27282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1967886" y="287673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017549" y="2904837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2064107" y="293208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1636783" y="2776696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1660569" y="28141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1660569" y="284001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1660569" y="28669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1967886" y="3015303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2016536" y="304281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065152" y="307058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1636783" y="2915325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1660569" y="295175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1660569" y="297864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1660569" y="30045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1968932" y="3153737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2016536" y="31814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065152" y="3209051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1636783" y="305359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1660569" y="30904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1660569" y="31173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1660569" y="314318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1967886" y="3291647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017549" y="331974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064107" y="334751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1636783" y="319209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1660569" y="322904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1660569" y="325492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1660569" y="328181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1967886" y="34302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017549" y="3457950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064107" y="348565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1636783" y="3330266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1660569" y="33677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1660569" y="33935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1660569" y="34204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1967886" y="3568841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016536" y="359638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065152" y="3624123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1636783" y="3468896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1660569" y="350532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1660569" y="353221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1660569" y="355809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1968932" y="3706915"/>
              <a:ext cx="22773" cy="28523"/>
            </a:xfrm>
            <a:custGeom>
              <a:rect b="b" l="l" r="r" t="t"/>
              <a:pathLst>
                <a:path extrusionOk="0" h="873" w="697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016536" y="373449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2065152" y="3762785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192412" y="1943384"/>
              <a:ext cx="472902" cy="2077252"/>
            </a:xfrm>
            <a:custGeom>
              <a:rect b="b" l="l" r="r" t="t"/>
              <a:pathLst>
                <a:path extrusionOk="0" h="63578" w="14474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207931" y="19702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2207931" y="2108739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207931" y="224694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207931" y="23855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207931" y="252384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207931" y="26623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2207931" y="280051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2207931" y="293914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2207931" y="307741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207931" y="3215880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207931" y="3354084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207931" y="3492681"/>
              <a:ext cx="441863" cy="360933"/>
            </a:xfrm>
            <a:custGeom>
              <a:rect b="b" l="l" r="r" t="t"/>
              <a:pathLst>
                <a:path extrusionOk="0" h="11047" w="13524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1596433" y="1509395"/>
              <a:ext cx="1091654" cy="634304"/>
            </a:xfrm>
            <a:custGeom>
              <a:rect b="b" l="l" r="r" t="t"/>
              <a:pathLst>
                <a:path extrusionOk="0" h="19414" w="33412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1770250" y="1630447"/>
              <a:ext cx="533967" cy="430460"/>
            </a:xfrm>
            <a:custGeom>
              <a:rect b="b" l="l" r="r" t="t"/>
              <a:pathLst>
                <a:path extrusionOk="0" h="13175" w="16343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1770250" y="1780479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178983" y="1746336"/>
              <a:ext cx="335253" cy="314571"/>
            </a:xfrm>
            <a:custGeom>
              <a:rect b="b" l="l" r="r" t="t"/>
              <a:pathLst>
                <a:path extrusionOk="0" h="9628" w="10261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2352801" y="1821875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1770250" y="1586992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1959620" y="1695628"/>
              <a:ext cx="183162" cy="56948"/>
            </a:xfrm>
            <a:custGeom>
              <a:rect b="b" l="l" r="r" t="t"/>
              <a:pathLst>
                <a:path extrusionOk="0" h="1743" w="5606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1962724" y="1706737"/>
              <a:ext cx="176954" cy="91614"/>
            </a:xfrm>
            <a:custGeom>
              <a:rect b="b" l="l" r="r" t="t"/>
              <a:pathLst>
                <a:path extrusionOk="0" h="2804" w="5416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1897543" y="1755648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1874770" y="1769109"/>
              <a:ext cx="141799" cy="81747"/>
            </a:xfrm>
            <a:custGeom>
              <a:rect b="b" l="l" r="r" t="t"/>
              <a:pathLst>
                <a:path extrusionOk="0" h="2502" w="434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1851997" y="178253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105503" y="1630447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2082730" y="1643908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2059990" y="1656323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147945" y="1804264"/>
              <a:ext cx="182117" cy="56948"/>
            </a:xfrm>
            <a:custGeom>
              <a:rect b="b" l="l" r="r" t="t"/>
              <a:pathLst>
                <a:path extrusionOk="0" h="1743" w="5574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151048" y="1815406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084821" y="1864284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2062049" y="1877745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2039276" y="1891173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293827" y="1739083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271055" y="175254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248282" y="1764959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1025285" y="1818771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457208" y="1792894"/>
              <a:ext cx="568109" cy="2222579"/>
            </a:xfrm>
            <a:custGeom>
              <a:rect b="b" l="l" r="r" t="t"/>
              <a:pathLst>
                <a:path extrusionOk="0" h="68026" w="17388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482039" y="1897838"/>
              <a:ext cx="519460" cy="2103129"/>
            </a:xfrm>
            <a:custGeom>
              <a:rect b="b" l="l" r="r" t="t"/>
              <a:pathLst>
                <a:path extrusionOk="0" h="64370" w="15899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497559" y="1924564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521377" y="196155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521377" y="19874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521377" y="201431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829707" y="2162780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877311" y="219071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926973" y="221835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497559" y="2063227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521377" y="2100212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521377" y="212605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521377" y="215297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830753" y="230114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878357" y="2329083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924915" y="235678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497559" y="220139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521377" y="22378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521377" y="226471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521377" y="22905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830753" y="2439810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877311" y="246751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924915" y="249492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497559" y="233966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521377" y="23764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521377" y="240338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521377" y="242922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830753" y="257804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877311" y="260562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926973" y="263375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497559" y="247813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521377" y="251512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521377" y="2540997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521377" y="256788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830753" y="271651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878357" y="2744448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924915" y="2771730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497559" y="261633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521377" y="2653749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521377" y="26796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521377" y="270654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830753" y="285471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878357" y="288265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924915" y="291035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497559" y="2754936"/>
              <a:ext cx="488421" cy="387823"/>
            </a:xfrm>
            <a:custGeom>
              <a:rect b="b" l="l" r="r" t="t"/>
              <a:pathLst>
                <a:path extrusionOk="0" h="11870" w="14949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521377" y="279136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521377" y="281828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521377" y="2844165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30753" y="299334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77311" y="30205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924915" y="304849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497559" y="2893239"/>
              <a:ext cx="488421" cy="387757"/>
            </a:xfrm>
            <a:custGeom>
              <a:rect b="b" l="l" r="r" t="t"/>
              <a:pathLst>
                <a:path extrusionOk="0" h="11868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521377" y="29300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521377" y="2956917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521377" y="29827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830753" y="313161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877311" y="315919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926973" y="318732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497559" y="303170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521377" y="306869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521377" y="309453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521377" y="312145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830753" y="327008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878357" y="3297561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924915" y="3325267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497559" y="316990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521377" y="3207320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521377" y="323319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521377" y="326008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830753" y="340828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878357" y="343622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924915" y="346392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497559" y="3308506"/>
              <a:ext cx="488421" cy="387463"/>
            </a:xfrm>
            <a:custGeom>
              <a:rect b="b" l="l" r="r" t="t"/>
              <a:pathLst>
                <a:path extrusionOk="0" h="11859" w="14949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521377" y="334493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521377" y="33718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521377" y="3397702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830753" y="354691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877311" y="357410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926973" y="360223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497559" y="3446776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521377" y="348359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521377" y="3510488"/>
              <a:ext cx="164539" cy="101448"/>
            </a:xfrm>
            <a:custGeom>
              <a:rect b="b" l="l" r="r" t="t"/>
              <a:pathLst>
                <a:path extrusionOk="0" h="3105" w="5036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521377" y="353636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829707" y="36848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877311" y="37127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926973" y="3740404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1053220" y="1921657"/>
              <a:ext cx="473915" cy="2076207"/>
            </a:xfrm>
            <a:custGeom>
              <a:rect b="b" l="l" r="r" t="t"/>
              <a:pathLst>
                <a:path extrusionOk="0" h="63546" w="14505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1068739" y="1948383"/>
              <a:ext cx="442876" cy="361031"/>
            </a:xfrm>
            <a:custGeom>
              <a:rect b="b" l="l" r="r" t="t"/>
              <a:pathLst>
                <a:path extrusionOk="0" h="11050" w="13555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1068739" y="208655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1068739" y="222518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1068739" y="23634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1068739" y="2501920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1068739" y="26401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1068739" y="27787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1068739" y="29170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1068739" y="3055490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1068739" y="31936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1068739" y="33323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1068739" y="3470595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457208" y="1487668"/>
              <a:ext cx="1091654" cy="633258"/>
            </a:xfrm>
            <a:custGeom>
              <a:rect b="b" l="l" r="r" t="t"/>
              <a:pathLst>
                <a:path extrusionOk="0" h="19382" w="33412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631058" y="1608719"/>
              <a:ext cx="533934" cy="429415"/>
            </a:xfrm>
            <a:custGeom>
              <a:rect b="b" l="l" r="r" t="t"/>
              <a:pathLst>
                <a:path extrusionOk="0" h="13143" w="16342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631058" y="1758752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1039759" y="1724609"/>
              <a:ext cx="335285" cy="313525"/>
            </a:xfrm>
            <a:custGeom>
              <a:rect b="b" l="l" r="r" t="t"/>
              <a:pathLst>
                <a:path extrusionOk="0" h="9596" w="10262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1213576" y="1800148"/>
              <a:ext cx="161467" cy="111773"/>
            </a:xfrm>
            <a:custGeom>
              <a:rect b="b" l="l" r="r" t="t"/>
              <a:pathLst>
                <a:path extrusionOk="0" h="3421" w="4942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631058" y="1565265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821441" y="1673901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823499" y="1685010"/>
              <a:ext cx="176987" cy="91614"/>
            </a:xfrm>
            <a:custGeom>
              <a:rect b="b" l="l" r="r" t="t"/>
              <a:pathLst>
                <a:path extrusionOk="0" h="2804" w="5417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58318" y="1733920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35545" y="1747349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12805" y="1759797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967324" y="1608719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944551" y="1621135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921811" y="1634596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1008720" y="1782537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1011824" y="1793678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946642" y="1842557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923869" y="1856018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901097" y="1868433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1154603" y="1717355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1131862" y="1729771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1109090" y="174323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1615056" y="2159186"/>
              <a:ext cx="522564" cy="2196703"/>
            </a:xfrm>
            <a:custGeom>
              <a:rect b="b" l="l" r="r" t="t"/>
              <a:pathLst>
                <a:path extrusionOk="0" h="67234" w="15994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1047012" y="2133309"/>
              <a:ext cx="568077" cy="2222579"/>
            </a:xfrm>
            <a:custGeom>
              <a:rect b="b" l="l" r="r" t="t"/>
              <a:pathLst>
                <a:path extrusionOk="0" h="68026" w="17387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1071843" y="2238253"/>
              <a:ext cx="518415" cy="2103129"/>
            </a:xfrm>
            <a:custGeom>
              <a:rect b="b" l="l" r="r" t="t"/>
              <a:pathLst>
                <a:path extrusionOk="0" h="64370" w="15867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1087363" y="226497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1111148" y="230196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1111148" y="23278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1111148" y="235473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1418466" y="2503194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1468128" y="253083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1514686" y="255857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1087363" y="240318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1111148" y="243958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1111148" y="246647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1111148" y="24923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1419511" y="2641562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1467082" y="266926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1514686" y="269668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1087363" y="2541813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1111148" y="25782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1111148" y="260513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1111148" y="26310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1419511" y="277983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1467082" y="280740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1515732" y="283550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1087363" y="2679887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1111148" y="27168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1111148" y="274274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1111148" y="276963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1418466" y="291810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1468128" y="2946234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1514686" y="297390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1087363" y="281854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1111148" y="285553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1111148" y="28814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1111148" y="290830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1418466" y="305676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1468128" y="308440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1514686" y="3112145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1087363" y="295675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1111148" y="299315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1111148" y="30200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1111148" y="30459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419511" y="319513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467082" y="322283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1515732" y="325061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1087363" y="3094991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111148" y="313178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1111148" y="315870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111148" y="31845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1418466" y="333356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1467082" y="336097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515732" y="338907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1087363" y="3233458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1111148" y="32704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1111148" y="329631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111148" y="33232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418466" y="34716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1468128" y="349980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1514686" y="352747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87363" y="3371662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1111148" y="34091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1111148" y="343494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1111148" y="346187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418466" y="3610335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1467082" y="363774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1514686" y="366568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087363" y="3510324"/>
              <a:ext cx="487376" cy="387757"/>
            </a:xfrm>
            <a:custGeom>
              <a:rect b="b" l="l" r="r" t="t"/>
              <a:pathLst>
                <a:path extrusionOk="0" h="11868" w="14917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1111148" y="35467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1111148" y="35736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1111148" y="359948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1419511" y="374870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1467082" y="377640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1515732" y="380418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1087363" y="3648562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1111148" y="36853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1111148" y="37122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1111148" y="373811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1418466" y="3887136"/>
              <a:ext cx="23818" cy="27968"/>
            </a:xfrm>
            <a:custGeom>
              <a:rect b="b" l="l" r="r" t="t"/>
              <a:pathLst>
                <a:path extrusionOk="0" h="856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467082" y="391454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1515732" y="394264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1087363" y="3787028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1111148" y="38240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1111148" y="3849890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1111148" y="38767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1418466" y="40252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1468128" y="4053341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1514686" y="408104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1642991" y="2262071"/>
              <a:ext cx="472902" cy="2076207"/>
            </a:xfrm>
            <a:custGeom>
              <a:rect b="b" l="l" r="r" t="t"/>
              <a:pathLst>
                <a:path extrusionOk="0" h="63546" w="14474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1658511" y="2288798"/>
              <a:ext cx="441863" cy="360574"/>
            </a:xfrm>
            <a:custGeom>
              <a:rect b="b" l="l" r="r" t="t"/>
              <a:pathLst>
                <a:path extrusionOk="0" h="11036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1658511" y="242697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1658511" y="2565240"/>
              <a:ext cx="441863" cy="361260"/>
            </a:xfrm>
            <a:custGeom>
              <a:rect b="b" l="l" r="r" t="t"/>
              <a:pathLst>
                <a:path extrusionOk="0" h="11057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1658511" y="2703706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1658511" y="284233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1658511" y="298054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1658511" y="311877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1658511" y="325727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1658511" y="339590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1658511" y="35341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1658511" y="367234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1658511" y="381084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1047012" y="1828083"/>
              <a:ext cx="1090608" cy="633258"/>
            </a:xfrm>
            <a:custGeom>
              <a:rect b="b" l="l" r="r" t="t"/>
              <a:pathLst>
                <a:path extrusionOk="0" h="19382" w="3338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1220830" y="1949134"/>
              <a:ext cx="533934" cy="429447"/>
            </a:xfrm>
            <a:custGeom>
              <a:rect b="b" l="l" r="r" t="t"/>
              <a:pathLst>
                <a:path extrusionOk="0" h="13144" w="16342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1220830" y="2099166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1629530" y="2063978"/>
              <a:ext cx="335285" cy="314604"/>
            </a:xfrm>
            <a:custGeom>
              <a:rect b="b" l="l" r="r" t="t"/>
              <a:pathLst>
                <a:path extrusionOk="0" h="9629" w="10262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1803380" y="2140562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1220830" y="1905680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1410167" y="2014316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1413271" y="2025457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1348089" y="2074335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1325349" y="2087796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1302576" y="2100212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1556082" y="194913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1533310" y="1961550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1510537" y="1975011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1598491" y="2122691"/>
              <a:ext cx="182149" cy="57210"/>
            </a:xfrm>
            <a:custGeom>
              <a:rect b="b" l="l" r="r" t="t"/>
              <a:pathLst>
                <a:path extrusionOk="0" h="1751" w="5575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1601595" y="2133309"/>
              <a:ext cx="176987" cy="92136"/>
            </a:xfrm>
            <a:custGeom>
              <a:rect b="b" l="l" r="r" t="t"/>
              <a:pathLst>
                <a:path extrusionOk="0" h="2820" w="5417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1535368" y="2182971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1512628" y="2195387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1489855" y="2208848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1744407" y="2056725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1721634" y="2070186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1698861" y="208364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4500" lIns="94500" spcFirstLastPara="1" rIns="94500" wrap="square" tIns="94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8" name="Google Shape;1638;p32"/>
          <p:cNvPicPr preferRelativeResize="0"/>
          <p:nvPr/>
        </p:nvPicPr>
        <p:blipFill rotWithShape="1">
          <a:blip r:embed="rId4">
            <a:alphaModFix/>
          </a:blip>
          <a:srcRect b="0" l="0" r="20318" t="0"/>
          <a:stretch/>
        </p:blipFill>
        <p:spPr>
          <a:xfrm>
            <a:off x="827100" y="2892825"/>
            <a:ext cx="7043074" cy="19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3"/>
          <p:cNvSpPr txBox="1"/>
          <p:nvPr/>
        </p:nvSpPr>
        <p:spPr>
          <a:xfrm>
            <a:off x="605025" y="3633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Assertion Report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45" name="Google Shape;16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6" name="Google Shape;16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873" y="193273"/>
            <a:ext cx="736300" cy="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13" y="1039448"/>
            <a:ext cx="7339718" cy="341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34"/>
          <p:cNvSpPr txBox="1"/>
          <p:nvPr/>
        </p:nvSpPr>
        <p:spPr>
          <a:xfrm>
            <a:off x="717400" y="2590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Assertion Example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653" name="Google Shape;1653;p34"/>
          <p:cNvPicPr preferRelativeResize="0"/>
          <p:nvPr/>
        </p:nvPicPr>
        <p:blipFill rotWithShape="1">
          <a:blip r:embed="rId3">
            <a:alphaModFix/>
          </a:blip>
          <a:srcRect b="34946" l="0" r="0" t="0"/>
          <a:stretch/>
        </p:blipFill>
        <p:spPr>
          <a:xfrm>
            <a:off x="1006463" y="713525"/>
            <a:ext cx="6769424" cy="22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5" name="Google Shape;1655;p34"/>
          <p:cNvSpPr/>
          <p:nvPr/>
        </p:nvSpPr>
        <p:spPr>
          <a:xfrm>
            <a:off x="633754" y="329273"/>
            <a:ext cx="697340" cy="1694405"/>
          </a:xfrm>
          <a:custGeom>
            <a:rect b="b" l="l" r="r" t="t"/>
            <a:pathLst>
              <a:path extrusionOk="0" h="58177" w="23943">
                <a:moveTo>
                  <a:pt x="23056" y="1"/>
                </a:moveTo>
                <a:cubicBezTo>
                  <a:pt x="22549" y="1"/>
                  <a:pt x="22137" y="381"/>
                  <a:pt x="22137" y="888"/>
                </a:cubicBezTo>
                <a:cubicBezTo>
                  <a:pt x="22137" y="1014"/>
                  <a:pt x="22169" y="1109"/>
                  <a:pt x="22201" y="1204"/>
                </a:cubicBezTo>
                <a:lnTo>
                  <a:pt x="792" y="15012"/>
                </a:lnTo>
                <a:cubicBezTo>
                  <a:pt x="761" y="15044"/>
                  <a:pt x="697" y="15107"/>
                  <a:pt x="697" y="15170"/>
                </a:cubicBezTo>
                <a:lnTo>
                  <a:pt x="697" y="56403"/>
                </a:lnTo>
                <a:cubicBezTo>
                  <a:pt x="317" y="56467"/>
                  <a:pt x="1" y="56847"/>
                  <a:pt x="1" y="57258"/>
                </a:cubicBezTo>
                <a:cubicBezTo>
                  <a:pt x="1" y="57765"/>
                  <a:pt x="412" y="58177"/>
                  <a:pt x="887" y="58177"/>
                </a:cubicBezTo>
                <a:cubicBezTo>
                  <a:pt x="1394" y="58177"/>
                  <a:pt x="1806" y="57765"/>
                  <a:pt x="1806" y="57258"/>
                </a:cubicBezTo>
                <a:cubicBezTo>
                  <a:pt x="1806" y="56847"/>
                  <a:pt x="1489" y="56467"/>
                  <a:pt x="1077" y="56403"/>
                </a:cubicBezTo>
                <a:lnTo>
                  <a:pt x="1077" y="15265"/>
                </a:lnTo>
                <a:lnTo>
                  <a:pt x="22391" y="1521"/>
                </a:lnTo>
                <a:cubicBezTo>
                  <a:pt x="22581" y="1679"/>
                  <a:pt x="22802" y="1774"/>
                  <a:pt x="23024" y="1774"/>
                </a:cubicBezTo>
                <a:cubicBezTo>
                  <a:pt x="23531" y="1774"/>
                  <a:pt x="23943" y="1394"/>
                  <a:pt x="23943" y="888"/>
                </a:cubicBezTo>
                <a:cubicBezTo>
                  <a:pt x="23943" y="381"/>
                  <a:pt x="23531" y="1"/>
                  <a:pt x="2305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34"/>
          <p:cNvSpPr/>
          <p:nvPr/>
        </p:nvSpPr>
        <p:spPr>
          <a:xfrm rot="10800000">
            <a:off x="7491788" y="3377260"/>
            <a:ext cx="697340" cy="1694405"/>
          </a:xfrm>
          <a:custGeom>
            <a:rect b="b" l="l" r="r" t="t"/>
            <a:pathLst>
              <a:path extrusionOk="0" h="58177" w="23943">
                <a:moveTo>
                  <a:pt x="23056" y="1"/>
                </a:moveTo>
                <a:cubicBezTo>
                  <a:pt x="22549" y="1"/>
                  <a:pt x="22137" y="381"/>
                  <a:pt x="22137" y="888"/>
                </a:cubicBezTo>
                <a:cubicBezTo>
                  <a:pt x="22137" y="1014"/>
                  <a:pt x="22169" y="1109"/>
                  <a:pt x="22201" y="1204"/>
                </a:cubicBezTo>
                <a:lnTo>
                  <a:pt x="792" y="15012"/>
                </a:lnTo>
                <a:cubicBezTo>
                  <a:pt x="761" y="15044"/>
                  <a:pt x="697" y="15107"/>
                  <a:pt x="697" y="15170"/>
                </a:cubicBezTo>
                <a:lnTo>
                  <a:pt x="697" y="56403"/>
                </a:lnTo>
                <a:cubicBezTo>
                  <a:pt x="317" y="56467"/>
                  <a:pt x="1" y="56847"/>
                  <a:pt x="1" y="57258"/>
                </a:cubicBezTo>
                <a:cubicBezTo>
                  <a:pt x="1" y="57765"/>
                  <a:pt x="412" y="58177"/>
                  <a:pt x="887" y="58177"/>
                </a:cubicBezTo>
                <a:cubicBezTo>
                  <a:pt x="1394" y="58177"/>
                  <a:pt x="1806" y="57765"/>
                  <a:pt x="1806" y="57258"/>
                </a:cubicBezTo>
                <a:cubicBezTo>
                  <a:pt x="1806" y="56847"/>
                  <a:pt x="1489" y="56467"/>
                  <a:pt x="1077" y="56403"/>
                </a:cubicBezTo>
                <a:lnTo>
                  <a:pt x="1077" y="15265"/>
                </a:lnTo>
                <a:lnTo>
                  <a:pt x="22391" y="1521"/>
                </a:lnTo>
                <a:cubicBezTo>
                  <a:pt x="22581" y="1679"/>
                  <a:pt x="22802" y="1774"/>
                  <a:pt x="23024" y="1774"/>
                </a:cubicBezTo>
                <a:cubicBezTo>
                  <a:pt x="23531" y="1774"/>
                  <a:pt x="23943" y="1394"/>
                  <a:pt x="23943" y="888"/>
                </a:cubicBezTo>
                <a:cubicBezTo>
                  <a:pt x="23943" y="381"/>
                  <a:pt x="23531" y="1"/>
                  <a:pt x="2305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7" name="Google Shape;16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475" y="3167800"/>
            <a:ext cx="6769400" cy="14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5"/>
          <p:cNvSpPr txBox="1"/>
          <p:nvPr/>
        </p:nvSpPr>
        <p:spPr>
          <a:xfrm>
            <a:off x="717400" y="2590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Future</a:t>
            </a: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Enhancement 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3" name="Google Shape;1663;p35"/>
          <p:cNvSpPr txBox="1"/>
          <p:nvPr/>
        </p:nvSpPr>
        <p:spPr>
          <a:xfrm>
            <a:off x="5052050" y="1193150"/>
            <a:ext cx="356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D91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Missing test completion indicator in spi_test.sv</a:t>
            </a:r>
            <a:endParaRPr sz="1700">
              <a:solidFill>
                <a:srgbClr val="DD91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4" name="Google Shape;1664;p35"/>
          <p:cNvSpPr txBox="1"/>
          <p:nvPr/>
        </p:nvSpPr>
        <p:spPr>
          <a:xfrm>
            <a:off x="5056250" y="1702350"/>
            <a:ext cx="3630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Add logic to track sent vs. processed transactions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Ensure test ends only after full validation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5" name="Google Shape;1665;p35"/>
          <p:cNvSpPr txBox="1"/>
          <p:nvPr/>
        </p:nvSpPr>
        <p:spPr>
          <a:xfrm>
            <a:off x="5052050" y="2517675"/>
            <a:ext cx="363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Modular SPI Mode Configuration</a:t>
            </a:r>
            <a:endParaRPr sz="1700">
              <a:solidFill>
                <a:schemeClr val="accent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6" name="Google Shape;1666;p35"/>
          <p:cNvSpPr txBox="1"/>
          <p:nvPr/>
        </p:nvSpPr>
        <p:spPr>
          <a:xfrm>
            <a:off x="5063600" y="2842400"/>
            <a:ext cx="358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Update the testbench to support plug-and-play configuration of different SPI modes, allowing flexible testing without hardcoded changes.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7" name="Google Shape;1667;p35"/>
          <p:cNvSpPr txBox="1"/>
          <p:nvPr/>
        </p:nvSpPr>
        <p:spPr>
          <a:xfrm>
            <a:off x="5029200" y="3635575"/>
            <a:ext cx="3272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Parameterize CLK_DIV Setting</a:t>
            </a:r>
            <a:endParaRPr sz="170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8" name="Google Shape;1668;p35"/>
          <p:cNvSpPr txBox="1"/>
          <p:nvPr/>
        </p:nvSpPr>
        <p:spPr>
          <a:xfrm>
            <a:off x="5063600" y="3975200"/>
            <a:ext cx="3519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Replace hardcoded CLK_DIV = 4 with a configurable parameter, allowing dynamic adjustment of SPI clock frequency for different test scenarios.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69" name="Google Shape;1669;p35"/>
          <p:cNvGrpSpPr/>
          <p:nvPr/>
        </p:nvGrpSpPr>
        <p:grpSpPr>
          <a:xfrm>
            <a:off x="178326" y="1622743"/>
            <a:ext cx="4462948" cy="2516619"/>
            <a:chOff x="2185750" y="2059275"/>
            <a:chExt cx="3230275" cy="1821525"/>
          </a:xfrm>
        </p:grpSpPr>
        <p:sp>
          <p:nvSpPr>
            <p:cNvPr id="1670" name="Google Shape;1670;p35"/>
            <p:cNvSpPr/>
            <p:nvPr/>
          </p:nvSpPr>
          <p:spPr>
            <a:xfrm>
              <a:off x="4530075" y="3260850"/>
              <a:ext cx="552650" cy="552650"/>
            </a:xfrm>
            <a:custGeom>
              <a:rect b="b" l="l" r="r" t="t"/>
              <a:pathLst>
                <a:path extrusionOk="0" h="22106" w="22106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4976600" y="2299700"/>
              <a:ext cx="439425" cy="439425"/>
            </a:xfrm>
            <a:custGeom>
              <a:rect b="b" l="l" r="r" t="t"/>
              <a:pathLst>
                <a:path extrusionOk="0" h="17577" w="17577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2185750" y="2387600"/>
              <a:ext cx="507525" cy="508300"/>
            </a:xfrm>
            <a:custGeom>
              <a:rect b="b" l="l" r="r" t="t"/>
              <a:pathLst>
                <a:path extrusionOk="0" h="20332" w="20301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2603000" y="3506300"/>
              <a:ext cx="374500" cy="374500"/>
            </a:xfrm>
            <a:custGeom>
              <a:rect b="b" l="l" r="r" t="t"/>
              <a:pathLst>
                <a:path extrusionOk="0" h="14980" w="1498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4264050" y="3195925"/>
              <a:ext cx="344425" cy="232000"/>
            </a:xfrm>
            <a:custGeom>
              <a:rect b="b" l="l" r="r" t="t"/>
              <a:pathLst>
                <a:path extrusionOk="0" h="9280" w="13777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4263250" y="2574425"/>
              <a:ext cx="749800" cy="292975"/>
            </a:xfrm>
            <a:custGeom>
              <a:rect b="b" l="l" r="r" t="t"/>
              <a:pathLst>
                <a:path extrusionOk="0" h="11719" w="29992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2652075" y="2671025"/>
              <a:ext cx="598575" cy="227250"/>
            </a:xfrm>
            <a:custGeom>
              <a:rect b="b" l="l" r="r" t="t"/>
              <a:pathLst>
                <a:path extrusionOk="0" h="9090" w="23943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2920475" y="3168225"/>
              <a:ext cx="183725" cy="183700"/>
            </a:xfrm>
            <a:custGeom>
              <a:rect b="b" l="l" r="r" t="t"/>
              <a:pathLst>
                <a:path extrusionOk="0" h="7348" w="7349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3062200" y="3162675"/>
              <a:ext cx="186075" cy="91075"/>
            </a:xfrm>
            <a:custGeom>
              <a:rect b="b" l="l" r="r" t="t"/>
              <a:pathLst>
                <a:path extrusionOk="0" h="3643" w="7443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2917325" y="3359025"/>
              <a:ext cx="447350" cy="280300"/>
            </a:xfrm>
            <a:custGeom>
              <a:rect b="b" l="l" r="r" t="t"/>
              <a:pathLst>
                <a:path extrusionOk="0" h="11212" w="17894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4016225" y="3644850"/>
              <a:ext cx="184500" cy="183700"/>
            </a:xfrm>
            <a:custGeom>
              <a:rect b="b" l="l" r="r" t="t"/>
              <a:pathLst>
                <a:path extrusionOk="0" h="7348" w="738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3987725" y="3503925"/>
              <a:ext cx="121175" cy="178950"/>
            </a:xfrm>
            <a:custGeom>
              <a:rect b="b" l="l" r="r" t="t"/>
              <a:pathLst>
                <a:path extrusionOk="0" h="7158" w="4847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3312375" y="2224300"/>
              <a:ext cx="191625" cy="184175"/>
            </a:xfrm>
            <a:custGeom>
              <a:rect b="b" l="l" r="r" t="t"/>
              <a:pathLst>
                <a:path extrusionOk="0" h="7367" w="7665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3412925" y="2366200"/>
              <a:ext cx="131475" cy="177375"/>
            </a:xfrm>
            <a:custGeom>
              <a:rect b="b" l="l" r="r" t="t"/>
              <a:pathLst>
                <a:path extrusionOk="0" h="7095" w="5259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4122325" y="2059275"/>
              <a:ext cx="209825" cy="184225"/>
            </a:xfrm>
            <a:custGeom>
              <a:rect b="b" l="l" r="r" t="t"/>
              <a:pathLst>
                <a:path extrusionOk="0" h="7369" w="8393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3978225" y="2193625"/>
              <a:ext cx="231225" cy="346000"/>
            </a:xfrm>
            <a:custGeom>
              <a:rect b="b" l="l" r="r" t="t"/>
              <a:pathLst>
                <a:path extrusionOk="0" h="13840" w="9249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3189675" y="2450925"/>
              <a:ext cx="1152775" cy="1152775"/>
            </a:xfrm>
            <a:custGeom>
              <a:rect b="b" l="l" r="r" t="t"/>
              <a:pathLst>
                <a:path extrusionOk="0" h="46111" w="46111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2696425" y="3599725"/>
              <a:ext cx="187675" cy="187650"/>
            </a:xfrm>
            <a:custGeom>
              <a:rect b="b" l="l" r="r" t="t"/>
              <a:pathLst>
                <a:path extrusionOk="0" h="7506" w="7507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5064475" y="2405000"/>
              <a:ext cx="264475" cy="236750"/>
            </a:xfrm>
            <a:custGeom>
              <a:rect b="b" l="l" r="r" t="t"/>
              <a:pathLst>
                <a:path extrusionOk="0" h="9470" w="10579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3534075" y="2825575"/>
              <a:ext cx="495650" cy="505100"/>
            </a:xfrm>
            <a:custGeom>
              <a:rect b="b" l="l" r="r" t="t"/>
              <a:pathLst>
                <a:path extrusionOk="0" h="20204" w="19826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3784250" y="3264025"/>
              <a:ext cx="281100" cy="204375"/>
            </a:xfrm>
            <a:custGeom>
              <a:rect b="b" l="l" r="r" t="t"/>
              <a:pathLst>
                <a:path extrusionOk="0" h="8175" w="11244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3522200" y="2642100"/>
              <a:ext cx="81575" cy="116825"/>
            </a:xfrm>
            <a:custGeom>
              <a:rect b="b" l="l" r="r" t="t"/>
              <a:pathLst>
                <a:path extrusionOk="0" h="4673" w="3263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3422425" y="2736975"/>
              <a:ext cx="122750" cy="78175"/>
            </a:xfrm>
            <a:custGeom>
              <a:rect b="b" l="l" r="r" t="t"/>
              <a:pathLst>
                <a:path extrusionOk="0" h="3127" w="491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3684500" y="2852550"/>
              <a:ext cx="122750" cy="78975"/>
            </a:xfrm>
            <a:custGeom>
              <a:rect b="b" l="l" r="r" t="t"/>
              <a:pathLst>
                <a:path extrusionOk="0" h="3159" w="491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3420050" y="2847950"/>
              <a:ext cx="122750" cy="75650"/>
            </a:xfrm>
            <a:custGeom>
              <a:rect b="b" l="l" r="r" t="t"/>
              <a:pathLst>
                <a:path extrusionOk="0" h="3026" w="491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3686875" y="2744650"/>
              <a:ext cx="122750" cy="75250"/>
            </a:xfrm>
            <a:custGeom>
              <a:rect b="b" l="l" r="r" t="t"/>
              <a:pathLst>
                <a:path extrusionOk="0" h="3010" w="491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3514275" y="2907200"/>
              <a:ext cx="85525" cy="115375"/>
            </a:xfrm>
            <a:custGeom>
              <a:rect b="b" l="l" r="r" t="t"/>
              <a:pathLst>
                <a:path extrusionOk="0" h="4615" w="3421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3629875" y="2645125"/>
              <a:ext cx="85525" cy="115400"/>
            </a:xfrm>
            <a:custGeom>
              <a:rect b="b" l="l" r="r" t="t"/>
              <a:pathLst>
                <a:path extrusionOk="0" h="4616" w="3421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4718500" y="3382775"/>
              <a:ext cx="175775" cy="308800"/>
            </a:xfrm>
            <a:custGeom>
              <a:rect b="b" l="l" r="r" t="t"/>
              <a:pathLst>
                <a:path extrusionOk="0" h="12352" w="7031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282350" y="2522175"/>
              <a:ext cx="314350" cy="217750"/>
            </a:xfrm>
            <a:custGeom>
              <a:rect b="b" l="l" r="r" t="t"/>
              <a:pathLst>
                <a:path extrusionOk="0" h="8710" w="12574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0" name="Google Shape;17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6"/>
          <p:cNvSpPr txBox="1"/>
          <p:nvPr/>
        </p:nvSpPr>
        <p:spPr>
          <a:xfrm>
            <a:off x="717400" y="2590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Future Enhancement (Cont.)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6" name="Google Shape;1706;p36"/>
          <p:cNvSpPr txBox="1"/>
          <p:nvPr/>
        </p:nvSpPr>
        <p:spPr>
          <a:xfrm>
            <a:off x="5052050" y="1193150"/>
            <a:ext cx="356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D91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Scoreboard enhancement</a:t>
            </a:r>
            <a:endParaRPr sz="1700">
              <a:solidFill>
                <a:srgbClr val="DD91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7" name="Google Shape;1707;p36"/>
          <p:cNvSpPr txBox="1"/>
          <p:nvPr/>
        </p:nvSpPr>
        <p:spPr>
          <a:xfrm>
            <a:off x="5052050" y="2517675"/>
            <a:ext cx="363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Monitor function cleanup</a:t>
            </a:r>
            <a:endParaRPr sz="170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8" name="Google Shape;1708;p36"/>
          <p:cNvSpPr txBox="1"/>
          <p:nvPr/>
        </p:nvSpPr>
        <p:spPr>
          <a:xfrm>
            <a:off x="5063600" y="2842400"/>
            <a:ext cx="3586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Monitor 1 and monitor 2 has overlapping functionalities that could be cleaned up with better function control and coordination between monitors.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09" name="Google Shape;1709;p36"/>
          <p:cNvGrpSpPr/>
          <p:nvPr/>
        </p:nvGrpSpPr>
        <p:grpSpPr>
          <a:xfrm>
            <a:off x="178326" y="1622743"/>
            <a:ext cx="4462948" cy="2516619"/>
            <a:chOff x="2185750" y="2059275"/>
            <a:chExt cx="3230275" cy="1821525"/>
          </a:xfrm>
        </p:grpSpPr>
        <p:sp>
          <p:nvSpPr>
            <p:cNvPr id="1710" name="Google Shape;1710;p36"/>
            <p:cNvSpPr/>
            <p:nvPr/>
          </p:nvSpPr>
          <p:spPr>
            <a:xfrm>
              <a:off x="4530075" y="3260850"/>
              <a:ext cx="552650" cy="552650"/>
            </a:xfrm>
            <a:custGeom>
              <a:rect b="b" l="l" r="r" t="t"/>
              <a:pathLst>
                <a:path extrusionOk="0" h="22106" w="22106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>
              <a:off x="4976600" y="2299700"/>
              <a:ext cx="439425" cy="439425"/>
            </a:xfrm>
            <a:custGeom>
              <a:rect b="b" l="l" r="r" t="t"/>
              <a:pathLst>
                <a:path extrusionOk="0" h="17577" w="17577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>
              <a:off x="2185750" y="2387600"/>
              <a:ext cx="507525" cy="508300"/>
            </a:xfrm>
            <a:custGeom>
              <a:rect b="b" l="l" r="r" t="t"/>
              <a:pathLst>
                <a:path extrusionOk="0" h="20332" w="20301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2603000" y="3506300"/>
              <a:ext cx="374500" cy="374500"/>
            </a:xfrm>
            <a:custGeom>
              <a:rect b="b" l="l" r="r" t="t"/>
              <a:pathLst>
                <a:path extrusionOk="0" h="14980" w="1498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4264050" y="3195925"/>
              <a:ext cx="344425" cy="232000"/>
            </a:xfrm>
            <a:custGeom>
              <a:rect b="b" l="l" r="r" t="t"/>
              <a:pathLst>
                <a:path extrusionOk="0" h="9280" w="13777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4263250" y="2574425"/>
              <a:ext cx="749800" cy="292975"/>
            </a:xfrm>
            <a:custGeom>
              <a:rect b="b" l="l" r="r" t="t"/>
              <a:pathLst>
                <a:path extrusionOk="0" h="11719" w="29992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2652075" y="2671025"/>
              <a:ext cx="598575" cy="227250"/>
            </a:xfrm>
            <a:custGeom>
              <a:rect b="b" l="l" r="r" t="t"/>
              <a:pathLst>
                <a:path extrusionOk="0" h="9090" w="23943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2920475" y="3168225"/>
              <a:ext cx="183725" cy="183700"/>
            </a:xfrm>
            <a:custGeom>
              <a:rect b="b" l="l" r="r" t="t"/>
              <a:pathLst>
                <a:path extrusionOk="0" h="7348" w="7349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3062200" y="3162675"/>
              <a:ext cx="186075" cy="91075"/>
            </a:xfrm>
            <a:custGeom>
              <a:rect b="b" l="l" r="r" t="t"/>
              <a:pathLst>
                <a:path extrusionOk="0" h="3643" w="7443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2917325" y="3359025"/>
              <a:ext cx="447350" cy="280300"/>
            </a:xfrm>
            <a:custGeom>
              <a:rect b="b" l="l" r="r" t="t"/>
              <a:pathLst>
                <a:path extrusionOk="0" h="11212" w="17894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4016225" y="3644850"/>
              <a:ext cx="184500" cy="183700"/>
            </a:xfrm>
            <a:custGeom>
              <a:rect b="b" l="l" r="r" t="t"/>
              <a:pathLst>
                <a:path extrusionOk="0" h="7348" w="738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3987725" y="3503925"/>
              <a:ext cx="121175" cy="178950"/>
            </a:xfrm>
            <a:custGeom>
              <a:rect b="b" l="l" r="r" t="t"/>
              <a:pathLst>
                <a:path extrusionOk="0" h="7158" w="4847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3312375" y="2224300"/>
              <a:ext cx="191625" cy="184175"/>
            </a:xfrm>
            <a:custGeom>
              <a:rect b="b" l="l" r="r" t="t"/>
              <a:pathLst>
                <a:path extrusionOk="0" h="7367" w="7665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3412925" y="2366200"/>
              <a:ext cx="131475" cy="177375"/>
            </a:xfrm>
            <a:custGeom>
              <a:rect b="b" l="l" r="r" t="t"/>
              <a:pathLst>
                <a:path extrusionOk="0" h="7095" w="5259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6"/>
            <p:cNvSpPr/>
            <p:nvPr/>
          </p:nvSpPr>
          <p:spPr>
            <a:xfrm>
              <a:off x="4122325" y="2059275"/>
              <a:ext cx="209825" cy="184225"/>
            </a:xfrm>
            <a:custGeom>
              <a:rect b="b" l="l" r="r" t="t"/>
              <a:pathLst>
                <a:path extrusionOk="0" h="7369" w="8393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6"/>
            <p:cNvSpPr/>
            <p:nvPr/>
          </p:nvSpPr>
          <p:spPr>
            <a:xfrm>
              <a:off x="3978225" y="2193625"/>
              <a:ext cx="231225" cy="346000"/>
            </a:xfrm>
            <a:custGeom>
              <a:rect b="b" l="l" r="r" t="t"/>
              <a:pathLst>
                <a:path extrusionOk="0" h="13840" w="9249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>
              <a:off x="3189675" y="2450925"/>
              <a:ext cx="1152775" cy="1152775"/>
            </a:xfrm>
            <a:custGeom>
              <a:rect b="b" l="l" r="r" t="t"/>
              <a:pathLst>
                <a:path extrusionOk="0" h="46111" w="46111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6"/>
            <p:cNvSpPr/>
            <p:nvPr/>
          </p:nvSpPr>
          <p:spPr>
            <a:xfrm>
              <a:off x="2696425" y="3599725"/>
              <a:ext cx="187675" cy="187650"/>
            </a:xfrm>
            <a:custGeom>
              <a:rect b="b" l="l" r="r" t="t"/>
              <a:pathLst>
                <a:path extrusionOk="0" h="7506" w="7507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6"/>
            <p:cNvSpPr/>
            <p:nvPr/>
          </p:nvSpPr>
          <p:spPr>
            <a:xfrm>
              <a:off x="5064475" y="2405000"/>
              <a:ext cx="264475" cy="236750"/>
            </a:xfrm>
            <a:custGeom>
              <a:rect b="b" l="l" r="r" t="t"/>
              <a:pathLst>
                <a:path extrusionOk="0" h="9470" w="10579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6"/>
            <p:cNvSpPr/>
            <p:nvPr/>
          </p:nvSpPr>
          <p:spPr>
            <a:xfrm>
              <a:off x="3534075" y="2825575"/>
              <a:ext cx="495650" cy="505100"/>
            </a:xfrm>
            <a:custGeom>
              <a:rect b="b" l="l" r="r" t="t"/>
              <a:pathLst>
                <a:path extrusionOk="0" h="20204" w="19826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6"/>
            <p:cNvSpPr/>
            <p:nvPr/>
          </p:nvSpPr>
          <p:spPr>
            <a:xfrm>
              <a:off x="3784250" y="3264025"/>
              <a:ext cx="281100" cy="204375"/>
            </a:xfrm>
            <a:custGeom>
              <a:rect b="b" l="l" r="r" t="t"/>
              <a:pathLst>
                <a:path extrusionOk="0" h="8175" w="11244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6"/>
            <p:cNvSpPr/>
            <p:nvPr/>
          </p:nvSpPr>
          <p:spPr>
            <a:xfrm>
              <a:off x="3522200" y="2642100"/>
              <a:ext cx="81575" cy="116825"/>
            </a:xfrm>
            <a:custGeom>
              <a:rect b="b" l="l" r="r" t="t"/>
              <a:pathLst>
                <a:path extrusionOk="0" h="4673" w="3263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6"/>
            <p:cNvSpPr/>
            <p:nvPr/>
          </p:nvSpPr>
          <p:spPr>
            <a:xfrm>
              <a:off x="3422425" y="2736975"/>
              <a:ext cx="122750" cy="78175"/>
            </a:xfrm>
            <a:custGeom>
              <a:rect b="b" l="l" r="r" t="t"/>
              <a:pathLst>
                <a:path extrusionOk="0" h="3127" w="491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6"/>
            <p:cNvSpPr/>
            <p:nvPr/>
          </p:nvSpPr>
          <p:spPr>
            <a:xfrm>
              <a:off x="3684500" y="2852550"/>
              <a:ext cx="122750" cy="78975"/>
            </a:xfrm>
            <a:custGeom>
              <a:rect b="b" l="l" r="r" t="t"/>
              <a:pathLst>
                <a:path extrusionOk="0" h="3159" w="491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>
              <a:off x="3420050" y="2847950"/>
              <a:ext cx="122750" cy="75650"/>
            </a:xfrm>
            <a:custGeom>
              <a:rect b="b" l="l" r="r" t="t"/>
              <a:pathLst>
                <a:path extrusionOk="0" h="3026" w="491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3686875" y="2744650"/>
              <a:ext cx="122750" cy="75250"/>
            </a:xfrm>
            <a:custGeom>
              <a:rect b="b" l="l" r="r" t="t"/>
              <a:pathLst>
                <a:path extrusionOk="0" h="3010" w="491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6"/>
            <p:cNvSpPr/>
            <p:nvPr/>
          </p:nvSpPr>
          <p:spPr>
            <a:xfrm>
              <a:off x="3514275" y="2907200"/>
              <a:ext cx="85525" cy="115375"/>
            </a:xfrm>
            <a:custGeom>
              <a:rect b="b" l="l" r="r" t="t"/>
              <a:pathLst>
                <a:path extrusionOk="0" h="4615" w="3421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6"/>
            <p:cNvSpPr/>
            <p:nvPr/>
          </p:nvSpPr>
          <p:spPr>
            <a:xfrm>
              <a:off x="3629875" y="2645125"/>
              <a:ext cx="85525" cy="115400"/>
            </a:xfrm>
            <a:custGeom>
              <a:rect b="b" l="l" r="r" t="t"/>
              <a:pathLst>
                <a:path extrusionOk="0" h="4616" w="3421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6"/>
            <p:cNvSpPr/>
            <p:nvPr/>
          </p:nvSpPr>
          <p:spPr>
            <a:xfrm>
              <a:off x="4718500" y="3382775"/>
              <a:ext cx="175775" cy="308800"/>
            </a:xfrm>
            <a:custGeom>
              <a:rect b="b" l="l" r="r" t="t"/>
              <a:pathLst>
                <a:path extrusionOk="0" h="12352" w="7031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>
              <a:off x="2282350" y="2522175"/>
              <a:ext cx="314350" cy="217750"/>
            </a:xfrm>
            <a:custGeom>
              <a:rect b="b" l="l" r="r" t="t"/>
              <a:pathLst>
                <a:path extrusionOk="0" h="8710" w="12574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36"/>
          <p:cNvSpPr txBox="1"/>
          <p:nvPr/>
        </p:nvSpPr>
        <p:spPr>
          <a:xfrm>
            <a:off x="5063600" y="1622750"/>
            <a:ext cx="3703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Reduce objects initialized, increase reuse rate where non-conflict.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➔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Avoid hardcoding and utilize dynamic naming for scalable solution.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1" name="Google Shape;17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7"/>
          <p:cNvSpPr txBox="1"/>
          <p:nvPr/>
        </p:nvSpPr>
        <p:spPr>
          <a:xfrm>
            <a:off x="607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GitHub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747" name="Google Shape;1747;p37" title="Group Y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63" y="877363"/>
            <a:ext cx="2606375" cy="26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9" name="Google Shape;1749;p37"/>
          <p:cNvSpPr txBox="1"/>
          <p:nvPr/>
        </p:nvSpPr>
        <p:spPr>
          <a:xfrm>
            <a:off x="4972049" y="411475"/>
            <a:ext cx="3867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Excel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750" name="Google Shape;1750;p37" title="qrcode_239642066_ef63c6eedc98abfac8300d51779e22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250" y="877375"/>
            <a:ext cx="2606375" cy="26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882"/>
            </a:gs>
            <a:gs pos="100000">
              <a:srgbClr val="F58E09"/>
            </a:gs>
          </a:gsLst>
          <a:lin ang="5400012" scaled="0"/>
        </a:gra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8"/>
          <p:cNvSpPr txBox="1"/>
          <p:nvPr/>
        </p:nvSpPr>
        <p:spPr>
          <a:xfrm>
            <a:off x="710250" y="281225"/>
            <a:ext cx="7723500" cy="4535700"/>
          </a:xfrm>
          <a:prstGeom prst="rect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Fira Sans Medium"/>
                <a:ea typeface="Fira Sans Medium"/>
                <a:cs typeface="Fira Sans Medium"/>
                <a:sym typeface="Fira Sans Medium"/>
              </a:rPr>
              <a:t>Thank you</a:t>
            </a:r>
            <a:endParaRPr sz="5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6" name="Google Shape;17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5"/>
          <p:cNvGrpSpPr/>
          <p:nvPr/>
        </p:nvGrpSpPr>
        <p:grpSpPr>
          <a:xfrm>
            <a:off x="2627619" y="743799"/>
            <a:ext cx="3056198" cy="4063618"/>
            <a:chOff x="3049525" y="1569750"/>
            <a:chExt cx="1724425" cy="2292850"/>
          </a:xfrm>
        </p:grpSpPr>
        <p:sp>
          <p:nvSpPr>
            <p:cNvPr id="279" name="Google Shape;279;p15"/>
            <p:cNvSpPr/>
            <p:nvPr/>
          </p:nvSpPr>
          <p:spPr>
            <a:xfrm>
              <a:off x="3628275" y="1569750"/>
              <a:ext cx="809975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4361425" y="2372550"/>
              <a:ext cx="47525" cy="47525"/>
            </a:xfrm>
            <a:custGeom>
              <a:rect b="b" l="l" r="r" t="t"/>
              <a:pathLst>
                <a:path extrusionOk="0" h="1901" w="1901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4247425" y="2319500"/>
              <a:ext cx="213775" cy="213800"/>
            </a:xfrm>
            <a:custGeom>
              <a:rect b="b" l="l" r="r" t="t"/>
              <a:pathLst>
                <a:path extrusionOk="0" h="8552" w="8551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4241875" y="2497625"/>
              <a:ext cx="41975" cy="42000"/>
            </a:xfrm>
            <a:custGeom>
              <a:rect b="b" l="l" r="r" t="t"/>
              <a:pathLst>
                <a:path extrusionOk="0" h="1680" w="1679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4237925" y="2484975"/>
              <a:ext cx="33275" cy="32475"/>
            </a:xfrm>
            <a:custGeom>
              <a:rect b="b" l="l" r="r" t="t"/>
              <a:pathLst>
                <a:path extrusionOk="0" h="1299" w="1331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4264050" y="2510300"/>
              <a:ext cx="32475" cy="32500"/>
            </a:xfrm>
            <a:custGeom>
              <a:rect b="b" l="l" r="r" t="t"/>
              <a:pathLst>
                <a:path extrusionOk="0" h="1300" w="1299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842850" y="1928400"/>
              <a:ext cx="207450" cy="159950"/>
            </a:xfrm>
            <a:custGeom>
              <a:rect b="b" l="l" r="r" t="t"/>
              <a:pathLst>
                <a:path extrusionOk="0" h="6398" w="8298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3863425" y="2004400"/>
              <a:ext cx="37250" cy="64950"/>
            </a:xfrm>
            <a:custGeom>
              <a:rect b="b" l="l" r="r" t="t"/>
              <a:pathLst>
                <a:path extrusionOk="0" h="2598" w="149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908550" y="1986175"/>
              <a:ext cx="37250" cy="83175"/>
            </a:xfrm>
            <a:custGeom>
              <a:rect b="b" l="l" r="r" t="t"/>
              <a:pathLst>
                <a:path extrusionOk="0" h="3327" w="149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953675" y="1967175"/>
              <a:ext cx="37250" cy="102175"/>
            </a:xfrm>
            <a:custGeom>
              <a:rect b="b" l="l" r="r" t="t"/>
              <a:pathLst>
                <a:path extrusionOk="0" h="4087" w="149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998825" y="1948975"/>
              <a:ext cx="37225" cy="120375"/>
            </a:xfrm>
            <a:custGeom>
              <a:rect b="b" l="l" r="r" t="t"/>
              <a:pathLst>
                <a:path extrusionOk="0" h="4815" w="1489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863425" y="1897500"/>
              <a:ext cx="172625" cy="71300"/>
            </a:xfrm>
            <a:custGeom>
              <a:rect b="b" l="l" r="r" t="t"/>
              <a:pathLst>
                <a:path extrusionOk="0" h="2852" w="6905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222875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224450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23317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4436650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4437425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42872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317100" y="3095400"/>
              <a:ext cx="67300" cy="12675"/>
            </a:xfrm>
            <a:custGeom>
              <a:rect b="b" l="l" r="r" t="t"/>
              <a:pathLst>
                <a:path extrusionOk="0" h="507" w="2692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328175" y="3116775"/>
              <a:ext cx="46725" cy="12675"/>
            </a:xfrm>
            <a:custGeom>
              <a:rect b="b" l="l" r="r" t="t"/>
              <a:pathLst>
                <a:path extrusionOk="0" h="507" w="1869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272750" y="2907750"/>
              <a:ext cx="156000" cy="182125"/>
            </a:xfrm>
            <a:custGeom>
              <a:rect b="b" l="l" r="r" t="t"/>
              <a:pathLst>
                <a:path extrusionOk="0" h="7285" w="624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290175" y="2941150"/>
              <a:ext cx="42775" cy="73500"/>
            </a:xfrm>
            <a:custGeom>
              <a:rect b="b" l="l" r="r" t="t"/>
              <a:pathLst>
                <a:path extrusionOk="0" h="2940" w="1711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811975" y="3326575"/>
              <a:ext cx="247025" cy="247050"/>
            </a:xfrm>
            <a:custGeom>
              <a:rect b="b" l="l" r="r" t="t"/>
              <a:pathLst>
                <a:path extrusionOk="0" h="9882" w="9881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890350" y="3358250"/>
              <a:ext cx="93450" cy="178950"/>
            </a:xfrm>
            <a:custGeom>
              <a:rect b="b" l="l" r="r" t="t"/>
              <a:pathLst>
                <a:path extrusionOk="0" h="7158" w="3738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633025" y="3284600"/>
              <a:ext cx="25" cy="467150"/>
            </a:xfrm>
            <a:custGeom>
              <a:rect b="b" l="l" r="r" t="t"/>
              <a:pathLst>
                <a:path extrusionOk="0" fill="none" h="18686" w="1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4182500" y="2716950"/>
              <a:ext cx="467150" cy="2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3633025" y="1694050"/>
              <a:ext cx="25" cy="467125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025725" y="2005975"/>
              <a:ext cx="311975" cy="311975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021775" y="3109650"/>
              <a:ext cx="311975" cy="311950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628275" y="3420775"/>
              <a:ext cx="809975" cy="441825"/>
            </a:xfrm>
            <a:custGeom>
              <a:rect b="b" l="l" r="r" t="t"/>
              <a:pathLst>
                <a:path extrusionOk="0" h="17673" w="32399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5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Serial Peripheral Interface</a:t>
            </a:r>
            <a:r>
              <a:rPr lang="en" sz="280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Master Controller</a:t>
            </a:r>
            <a:endParaRPr sz="2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6008575" y="4003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6008582" y="7437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8-bit data width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15"/>
          <p:cNvSpPr txBox="1"/>
          <p:nvPr/>
        </p:nvSpPr>
        <p:spPr>
          <a:xfrm>
            <a:off x="6008582" y="20175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6008582" y="2372791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 simple state machine with IDLE and TRANSFER states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6008582" y="29388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6" name="Google Shape;326;p15"/>
          <p:cNvSpPr txBox="1"/>
          <p:nvPr/>
        </p:nvSpPr>
        <p:spPr>
          <a:xfrm>
            <a:off x="6008582" y="32940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Simple handshaking (start, busy, done) for controller interaction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15"/>
          <p:cNvSpPr txBox="1"/>
          <p:nvPr/>
        </p:nvSpPr>
        <p:spPr>
          <a:xfrm>
            <a:off x="6008575" y="40125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6008582" y="4367813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Fixed SPI Mode 1 (CPOL=0, CPHA=1, shift on rising edge, 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sample on falling edge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29" name="Google Shape;329;p15"/>
          <p:cNvCxnSpPr/>
          <p:nvPr/>
        </p:nvCxnSpPr>
        <p:spPr>
          <a:xfrm>
            <a:off x="6079325" y="743788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15"/>
          <p:cNvCxnSpPr/>
          <p:nvPr/>
        </p:nvCxnSpPr>
        <p:spPr>
          <a:xfrm>
            <a:off x="6079325" y="2372788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15"/>
          <p:cNvCxnSpPr/>
          <p:nvPr/>
        </p:nvCxnSpPr>
        <p:spPr>
          <a:xfrm>
            <a:off x="6079325" y="3294088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15"/>
          <p:cNvCxnSpPr/>
          <p:nvPr/>
        </p:nvCxnSpPr>
        <p:spPr>
          <a:xfrm>
            <a:off x="6079325" y="4367788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15"/>
          <p:cNvSpPr txBox="1"/>
          <p:nvPr/>
        </p:nvSpPr>
        <p:spPr>
          <a:xfrm>
            <a:off x="6008575" y="10882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4" name="Google Shape;334;p15"/>
          <p:cNvSpPr txBox="1"/>
          <p:nvPr/>
        </p:nvSpPr>
        <p:spPr>
          <a:xfrm>
            <a:off x="6008582" y="14316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Configurable clock divider (CLK_DIV) for sclk generation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35" name="Google Shape;335;p15"/>
          <p:cNvCxnSpPr/>
          <p:nvPr/>
        </p:nvCxnSpPr>
        <p:spPr>
          <a:xfrm>
            <a:off x="6079325" y="1431688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2724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/>
          <p:nvPr/>
        </p:nvSpPr>
        <p:spPr>
          <a:xfrm>
            <a:off x="453150" y="2576246"/>
            <a:ext cx="4024634" cy="76177"/>
          </a:xfrm>
          <a:custGeom>
            <a:rect b="b" l="l" r="r" t="t"/>
            <a:pathLst>
              <a:path extrusionOk="0" h="2377" w="138173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>
            <a:off x="4380065" y="2504101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>
            <a:off x="462383" y="894525"/>
            <a:ext cx="4015401" cy="1330580"/>
          </a:xfrm>
          <a:custGeom>
            <a:rect b="b" l="l" r="r" t="t"/>
            <a:pathLst>
              <a:path extrusionOk="0" h="41519" w="137856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>
            <a:off x="4380065" y="800097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>
            <a:off x="457774" y="1711550"/>
            <a:ext cx="6197312" cy="737862"/>
          </a:xfrm>
          <a:custGeom>
            <a:rect b="b" l="l" r="r" t="t"/>
            <a:pathLst>
              <a:path extrusionOk="0" h="23024" w="195684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>
            <a:off x="6608324" y="1622824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>
            <a:off x="462374" y="2784325"/>
            <a:ext cx="6250636" cy="737862"/>
          </a:xfrm>
          <a:custGeom>
            <a:rect b="b" l="l" r="r" t="t"/>
            <a:pathLst>
              <a:path extrusionOk="0" h="23024" w="195684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6655018" y="3370072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>
            <a:off x="462383" y="2973097"/>
            <a:ext cx="4015401" cy="1330580"/>
          </a:xfrm>
          <a:custGeom>
            <a:rect b="b" l="l" r="r" t="t"/>
            <a:pathLst>
              <a:path extrusionOk="0" h="41519" w="137856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4342840" y="4153309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>
            <a:off x="892225" y="1633975"/>
            <a:ext cx="2116113" cy="2036896"/>
          </a:xfrm>
          <a:custGeom>
            <a:rect b="b" l="l" r="r" t="t"/>
            <a:pathLst>
              <a:path extrusionOk="0" h="72649" w="7265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Test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Feature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5156613" y="3765235"/>
            <a:ext cx="1673162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>
            <a:off x="4610050" y="3765225"/>
            <a:ext cx="571505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5156613" y="411885"/>
            <a:ext cx="1673162" cy="971210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>
            <a:off x="4647275" y="411885"/>
            <a:ext cx="561903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5156613" y="2089089"/>
            <a:ext cx="1673162" cy="970184"/>
          </a:xfrm>
          <a:custGeom>
            <a:rect b="b" l="l" r="r" t="t"/>
            <a:pathLst>
              <a:path extrusionOk="0" h="30245" w="5216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4675375" y="2089100"/>
            <a:ext cx="554685" cy="970184"/>
          </a:xfrm>
          <a:custGeom>
            <a:rect b="b" l="l" r="r" t="t"/>
            <a:pathLst>
              <a:path extrusionOk="0" h="30245" w="13429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7018674" y="1249975"/>
            <a:ext cx="1983117" cy="971210"/>
          </a:xfrm>
          <a:custGeom>
            <a:rect b="b" l="l" r="r" t="t"/>
            <a:pathLst>
              <a:path extrusionOk="0" h="30277" w="521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6897075" y="1249975"/>
            <a:ext cx="516882" cy="971210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7018674" y="2927175"/>
            <a:ext cx="1915350" cy="971178"/>
          </a:xfrm>
          <a:custGeom>
            <a:rect b="b" l="l" r="r" t="t"/>
            <a:pathLst>
              <a:path extrusionOk="0" h="30276" w="521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6942100" y="2927175"/>
            <a:ext cx="465080" cy="971178"/>
          </a:xfrm>
          <a:custGeom>
            <a:rect b="b" l="l" r="r" t="t"/>
            <a:pathLst>
              <a:path extrusionOk="0" h="30276" w="134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5181550" y="411875"/>
            <a:ext cx="1842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Basic Protocol Checks</a:t>
            </a:r>
            <a:endParaRPr sz="12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3" name="Google Shape;363;p16"/>
          <p:cNvSpPr txBox="1"/>
          <p:nvPr/>
        </p:nvSpPr>
        <p:spPr>
          <a:xfrm>
            <a:off x="5303750" y="77872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Handshake Signals and Chip Select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16"/>
          <p:cNvSpPr txBox="1"/>
          <p:nvPr/>
        </p:nvSpPr>
        <p:spPr>
          <a:xfrm>
            <a:off x="5266000" y="2088550"/>
            <a:ext cx="1673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Data Integrity Checks</a:t>
            </a:r>
            <a:endParaRPr sz="12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5" name="Google Shape;365;p16"/>
          <p:cNvSpPr txBox="1"/>
          <p:nvPr/>
        </p:nvSpPr>
        <p:spPr>
          <a:xfrm>
            <a:off x="5230041" y="2452757"/>
            <a:ext cx="159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TX Data (mosi) and  RX Data (miso)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5230075" y="3774400"/>
            <a:ext cx="1599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Clock (sclk) Checks</a:t>
            </a:r>
            <a:endParaRPr sz="12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5181535" y="4138594"/>
            <a:ext cx="1648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Frequency, IDLE, No Glitches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16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UVM-specific checks</a:t>
            </a:r>
            <a:endParaRPr sz="12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9" name="Google Shape;369;p16"/>
          <p:cNvSpPr txBox="1"/>
          <p:nvPr/>
        </p:nvSpPr>
        <p:spPr>
          <a:xfrm>
            <a:off x="7406202" y="3295900"/>
            <a:ext cx="1418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Transaction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checking and coverage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16"/>
          <p:cNvSpPr txBox="1"/>
          <p:nvPr/>
        </p:nvSpPr>
        <p:spPr>
          <a:xfrm>
            <a:off x="7486502" y="1254525"/>
            <a:ext cx="1515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Error cases and corner cases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1" name="Google Shape;371;p16"/>
          <p:cNvSpPr txBox="1"/>
          <p:nvPr/>
        </p:nvSpPr>
        <p:spPr>
          <a:xfrm>
            <a:off x="7412900" y="1618700"/>
            <a:ext cx="1479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Sanity and b2b test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/>
          <p:nvPr/>
        </p:nvSpPr>
        <p:spPr>
          <a:xfrm>
            <a:off x="710250" y="542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Test Case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378" name="Google Shape;378;p17"/>
          <p:cNvGraphicFramePr/>
          <p:nvPr/>
        </p:nvGraphicFramePr>
        <p:xfrm>
          <a:off x="234825" y="58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{CBDBF1B8-AF6F-4FCF-AE0A-169DBDD4E6F7}</a:tableStyleId>
              </a:tblPr>
              <a:tblGrid>
                <a:gridCol w="1140425"/>
                <a:gridCol w="1086000"/>
                <a:gridCol w="4000100"/>
                <a:gridCol w="2447800"/>
              </a:tblGrid>
              <a:tr h="18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Test Feature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Test Case ID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Methodology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2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start is ignored if busy is high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no new transaction happens until done pulses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busy stays high for exactly 8-bits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done is valid for 1 clock cycle (pulse) after the last bit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busy deasserts in the next clock cycle after done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busy goes high in the next clock cycle after start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cs_n asserts in the next clock cycle after start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cs_n should not glitch during transfer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cs_n de-asserts after 8th bits (aligned with done)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cs_n should not deassert early (eg., after 7 bits)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2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SPI works SPI mode of 1.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correct bit order for tx_data which follows MSB-first order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MOSI only changes on rising sclk edges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 (with other clock)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9" name="Google Shape;3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/>
          <p:nvPr/>
        </p:nvSpPr>
        <p:spPr>
          <a:xfrm>
            <a:off x="710250" y="542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Test Case (Cont.)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385" name="Google Shape;385;p18"/>
          <p:cNvGraphicFramePr/>
          <p:nvPr/>
        </p:nvGraphicFramePr>
        <p:xfrm>
          <a:off x="234825" y="58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{CBDBF1B8-AF6F-4FCF-AE0A-169DBDD4E6F7}</a:tableStyleId>
              </a:tblPr>
              <a:tblGrid>
                <a:gridCol w="1079525"/>
                <a:gridCol w="1124875"/>
                <a:gridCol w="4564300"/>
                <a:gridCol w="1905675"/>
              </a:tblGrid>
              <a:tr h="18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Feature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Case 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Methodology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MISO only sampled in failing sclk edges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rx_data is matched to the expected slave response (SLAVE_RESET_RESPONSE)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both rx_data and done update at the same clock cycle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sclk frequency matches to the clock divider configuration.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When the SPI is idle, ensure no sclk events and cs_n is pulled high.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 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no glitches </a:t>
                      </a:r>
                      <a:r>
                        <a:rPr lang="en" sz="1000"/>
                        <a:t>happen</a:t>
                      </a:r>
                      <a:r>
                        <a:rPr lang="en" sz="1000"/>
                        <a:t> outside transfers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 outputs are set to default/reset values when rst_n =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 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If reset occurs during transfer, abort ongoing transaction and clear outputs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done does from the first transfer does not corrupt the next start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no operation starts until reset deassert.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data from MOSI matches to the slave_rx_data when done=1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Scoreboard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  <a:tr h="37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no glitch on sclk rising edge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T026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no glitch on sclk falling edge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Assertion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2C3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Testbench Architecture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2" name="Google Shape;392;p19"/>
          <p:cNvSpPr txBox="1"/>
          <p:nvPr/>
        </p:nvSpPr>
        <p:spPr>
          <a:xfrm>
            <a:off x="576675" y="4692375"/>
            <a:ext cx="77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Note: The CLK_DIV is fixed to 4 in this test environment.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393" name="Google Shape;3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763" y="964800"/>
            <a:ext cx="7105318" cy="35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/>
          <p:nvPr/>
        </p:nvSpPr>
        <p:spPr>
          <a:xfrm>
            <a:off x="0" y="0"/>
            <a:ext cx="9144047" cy="2832411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EDD2C3"/>
          </a:solidFill>
          <a:ln>
            <a:noFill/>
          </a:ln>
        </p:spPr>
        <p:txBody>
          <a:bodyPr anchorCtr="0" anchor="ctr" bIns="141750" lIns="141750" spcFirstLastPara="1" rIns="141750" wrap="square" tIns="14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"/>
          <p:cNvSpPr/>
          <p:nvPr/>
        </p:nvSpPr>
        <p:spPr>
          <a:xfrm>
            <a:off x="0" y="2775850"/>
            <a:ext cx="9144047" cy="2367831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anchorCtr="0" anchor="ctr" bIns="141750" lIns="141750" spcFirstLastPara="1" rIns="141750" wrap="square" tIns="14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70"/>
          </a:p>
        </p:txBody>
      </p:sp>
      <p:sp>
        <p:nvSpPr>
          <p:cNvPr id="401" name="Google Shape;401;p20"/>
          <p:cNvSpPr txBox="1"/>
          <p:nvPr/>
        </p:nvSpPr>
        <p:spPr>
          <a:xfrm>
            <a:off x="710250" y="2682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Test Sequence Mapping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02" name="Google Shape;4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50" y="800100"/>
            <a:ext cx="6549574" cy="364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3" name="Google Shape;4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/>
        </p:nvSpPr>
        <p:spPr>
          <a:xfrm>
            <a:off x="696118" y="427225"/>
            <a:ext cx="7527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100" lIns="89100" spcFirstLastPara="1" rIns="89100" wrap="square" tIns="89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29">
                <a:latin typeface="Fira Sans Medium"/>
                <a:ea typeface="Fira Sans Medium"/>
                <a:cs typeface="Fira Sans Medium"/>
                <a:sym typeface="Fira Sans Medium"/>
              </a:rPr>
              <a:t>Waveform</a:t>
            </a:r>
            <a:endParaRPr sz="2729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09" name="Google Shape;4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63" y="1027778"/>
            <a:ext cx="8083475" cy="143944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1"/>
          <p:cNvSpPr txBox="1"/>
          <p:nvPr/>
        </p:nvSpPr>
        <p:spPr>
          <a:xfrm>
            <a:off x="3923964" y="2397548"/>
            <a:ext cx="2734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6">
                <a:solidFill>
                  <a:schemeClr val="dk2"/>
                </a:solidFill>
              </a:rPr>
              <a:t>spi_sanity_test</a:t>
            </a:r>
            <a:endParaRPr sz="1646">
              <a:solidFill>
                <a:schemeClr val="dk2"/>
              </a:solidFill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63" y="2889461"/>
            <a:ext cx="8083478" cy="147611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1"/>
          <p:cNvSpPr txBox="1"/>
          <p:nvPr/>
        </p:nvSpPr>
        <p:spPr>
          <a:xfrm>
            <a:off x="4004052" y="4314512"/>
            <a:ext cx="2734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6">
                <a:solidFill>
                  <a:schemeClr val="dk2"/>
                </a:solidFill>
              </a:rPr>
              <a:t>spi_b2b_test</a:t>
            </a:r>
            <a:endParaRPr sz="1646">
              <a:solidFill>
                <a:schemeClr val="dk2"/>
              </a:solidFill>
            </a:endParaRPr>
          </a:p>
        </p:txBody>
      </p:sp>
      <p:cxnSp>
        <p:nvCxnSpPr>
          <p:cNvPr id="413" name="Google Shape;413;p21"/>
          <p:cNvCxnSpPr/>
          <p:nvPr/>
        </p:nvCxnSpPr>
        <p:spPr>
          <a:xfrm flipH="1">
            <a:off x="5346485" y="1037655"/>
            <a:ext cx="6300" cy="171600"/>
          </a:xfrm>
          <a:prstGeom prst="straightConnector1">
            <a:avLst/>
          </a:prstGeom>
          <a:noFill/>
          <a:ln cap="flat" cmpd="sng" w="8700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21"/>
          <p:cNvSpPr txBox="1"/>
          <p:nvPr/>
        </p:nvSpPr>
        <p:spPr>
          <a:xfrm>
            <a:off x="5079851" y="814950"/>
            <a:ext cx="636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3">
                <a:solidFill>
                  <a:srgbClr val="FF0000"/>
                </a:solidFill>
              </a:rPr>
              <a:t>2nd</a:t>
            </a:r>
            <a:r>
              <a:rPr b="1" lang="en" sz="823">
                <a:solidFill>
                  <a:srgbClr val="FF0000"/>
                </a:solidFill>
              </a:rPr>
              <a:t> tran</a:t>
            </a:r>
            <a:endParaRPr b="1" sz="823">
              <a:solidFill>
                <a:srgbClr val="FF0000"/>
              </a:solidFill>
            </a:endParaRPr>
          </a:p>
        </p:txBody>
      </p:sp>
      <p:cxnSp>
        <p:nvCxnSpPr>
          <p:cNvPr id="415" name="Google Shape;415;p21"/>
          <p:cNvCxnSpPr/>
          <p:nvPr/>
        </p:nvCxnSpPr>
        <p:spPr>
          <a:xfrm flipH="1">
            <a:off x="1795679" y="2883905"/>
            <a:ext cx="600" cy="180300"/>
          </a:xfrm>
          <a:prstGeom prst="straightConnector1">
            <a:avLst/>
          </a:prstGeom>
          <a:noFill/>
          <a:ln cap="flat" cmpd="sng" w="8700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21"/>
          <p:cNvSpPr txBox="1"/>
          <p:nvPr/>
        </p:nvSpPr>
        <p:spPr>
          <a:xfrm>
            <a:off x="1529381" y="2670025"/>
            <a:ext cx="636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3">
                <a:solidFill>
                  <a:srgbClr val="FF0000"/>
                </a:solidFill>
              </a:rPr>
              <a:t>1st tran</a:t>
            </a:r>
            <a:endParaRPr b="1" sz="823">
              <a:solidFill>
                <a:srgbClr val="FF0000"/>
              </a:solidFill>
            </a:endParaRPr>
          </a:p>
        </p:txBody>
      </p:sp>
      <p:cxnSp>
        <p:nvCxnSpPr>
          <p:cNvPr id="417" name="Google Shape;417;p21"/>
          <p:cNvCxnSpPr/>
          <p:nvPr/>
        </p:nvCxnSpPr>
        <p:spPr>
          <a:xfrm flipH="1">
            <a:off x="5238690" y="2923206"/>
            <a:ext cx="3600" cy="190500"/>
          </a:xfrm>
          <a:prstGeom prst="straightConnector1">
            <a:avLst/>
          </a:prstGeom>
          <a:noFill/>
          <a:ln cap="flat" cmpd="sng" w="8700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21"/>
          <p:cNvSpPr txBox="1"/>
          <p:nvPr/>
        </p:nvSpPr>
        <p:spPr>
          <a:xfrm>
            <a:off x="4951432" y="2681411"/>
            <a:ext cx="636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3">
                <a:solidFill>
                  <a:srgbClr val="FF0000"/>
                </a:solidFill>
              </a:rPr>
              <a:t>2nd tran</a:t>
            </a:r>
            <a:endParaRPr b="1" sz="823">
              <a:solidFill>
                <a:srgbClr val="FF0000"/>
              </a:solidFill>
            </a:endParaRPr>
          </a:p>
        </p:txBody>
      </p:sp>
      <p:cxnSp>
        <p:nvCxnSpPr>
          <p:cNvPr id="419" name="Google Shape;419;p21"/>
          <p:cNvCxnSpPr/>
          <p:nvPr/>
        </p:nvCxnSpPr>
        <p:spPr>
          <a:xfrm flipH="1">
            <a:off x="1722816" y="1028830"/>
            <a:ext cx="600" cy="180300"/>
          </a:xfrm>
          <a:prstGeom prst="straightConnector1">
            <a:avLst/>
          </a:prstGeom>
          <a:noFill/>
          <a:ln cap="flat" cmpd="sng" w="8700">
            <a:solidFill>
              <a:srgbClr val="DB2D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21"/>
          <p:cNvSpPr txBox="1"/>
          <p:nvPr/>
        </p:nvSpPr>
        <p:spPr>
          <a:xfrm>
            <a:off x="1456518" y="814950"/>
            <a:ext cx="636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3">
                <a:solidFill>
                  <a:srgbClr val="FF0000"/>
                </a:solidFill>
              </a:rPr>
              <a:t>1st tran</a:t>
            </a:r>
            <a:endParaRPr b="1" sz="823">
              <a:solidFill>
                <a:srgbClr val="FF0000"/>
              </a:solidFill>
            </a:endParaRPr>
          </a:p>
        </p:txBody>
      </p:sp>
      <p:sp>
        <p:nvSpPr>
          <p:cNvPr id="421" name="Google Shape;421;p21"/>
          <p:cNvSpPr txBox="1"/>
          <p:nvPr/>
        </p:nvSpPr>
        <p:spPr>
          <a:xfrm>
            <a:off x="226050" y="4401425"/>
            <a:ext cx="8587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 can be observed that </a:t>
            </a:r>
            <a:r>
              <a:rPr lang="en" sz="12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spi_sanity_test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introduces a delay between transaction as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compared to </a:t>
            </a:r>
            <a:r>
              <a:rPr lang="en" sz="12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spi_b2b_test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.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2" name="Google Shape;4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